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95" r:id="rId1"/>
  </p:sldMasterIdLst>
  <p:sldIdLst>
    <p:sldId id="256" r:id="rId2"/>
    <p:sldId id="280" r:id="rId3"/>
    <p:sldId id="273" r:id="rId4"/>
    <p:sldId id="276" r:id="rId5"/>
    <p:sldId id="277" r:id="rId6"/>
    <p:sldId id="278" r:id="rId7"/>
    <p:sldId id="274" r:id="rId8"/>
    <p:sldId id="259" r:id="rId9"/>
    <p:sldId id="275" r:id="rId10"/>
    <p:sldId id="279" r:id="rId11"/>
    <p:sldId id="281" r:id="rId12"/>
    <p:sldId id="282" r:id="rId13"/>
    <p:sldId id="283" r:id="rId14"/>
    <p:sldId id="290" r:id="rId15"/>
    <p:sldId id="284" r:id="rId16"/>
    <p:sldId id="297" r:id="rId17"/>
    <p:sldId id="285" r:id="rId18"/>
    <p:sldId id="286" r:id="rId19"/>
    <p:sldId id="291" r:id="rId20"/>
    <p:sldId id="292" r:id="rId21"/>
    <p:sldId id="288" r:id="rId22"/>
    <p:sldId id="293" r:id="rId23"/>
    <p:sldId id="294" r:id="rId24"/>
    <p:sldId id="295" r:id="rId25"/>
    <p:sldId id="287" r:id="rId26"/>
    <p:sldId id="298" r:id="rId27"/>
    <p:sldId id="258" r:id="rId28"/>
    <p:sldId id="268" r:id="rId29"/>
    <p:sldId id="267" r:id="rId3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89" d="100"/>
          <a:sy n="89" d="100"/>
        </p:scale>
        <p:origin x="466" y="7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32" name="Straight Connector 31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Isosceles Triangle 26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0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31" name="Isosceles Triangle 30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Isosceles Triangle 18"/>
            <p:cNvSpPr/>
            <p:nvPr/>
          </p:nvSpPr>
          <p:spPr>
            <a:xfrm rot="10800000">
              <a:off x="0" y="0"/>
              <a:ext cx="842596" cy="5666154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07067" y="2404534"/>
            <a:ext cx="7766936" cy="1646302"/>
          </a:xfrm>
        </p:spPr>
        <p:txBody>
          <a:bodyPr anchor="b">
            <a:noAutofit/>
          </a:bodyPr>
          <a:lstStyle>
            <a:lvl1pPr algn="r">
              <a:defRPr sz="5400">
                <a:solidFill>
                  <a:schemeClr val="accent1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07067" y="4050833"/>
            <a:ext cx="7766936" cy="1096899"/>
          </a:xfrm>
        </p:spPr>
        <p:txBody>
          <a:bodyPr anchor="t"/>
          <a:lstStyle>
            <a:lvl1pPr marL="0" indent="0" algn="r">
              <a:buNone/>
              <a:defRPr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85462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609600"/>
            <a:ext cx="8596668" cy="3403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876834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366139" y="3632200"/>
            <a:ext cx="7224524" cy="381000"/>
          </a:xfrm>
        </p:spPr>
        <p:txBody>
          <a:bodyPr anchor="ctr">
            <a:noAutofit/>
          </a:bodyPr>
          <a:lstStyle>
            <a:lvl1pPr marL="0" indent="0">
              <a:buFontTx/>
              <a:buNone/>
              <a:defRPr sz="16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470400"/>
            <a:ext cx="8596668" cy="1570962"/>
          </a:xfrm>
        </p:spPr>
        <p:txBody>
          <a:bodyPr anchor="ctr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  <p:sp>
        <p:nvSpPr>
          <p:cNvPr id="20" name="TextBox 19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2" name="TextBox 21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latin typeface="Arial"/>
              </a:rPr>
              <a:t>”</a:t>
            </a:r>
            <a:endParaRPr lang="en-US" dirty="0">
              <a:solidFill>
                <a:schemeClr val="accent1">
                  <a:lumMod val="60000"/>
                  <a:lumOff val="40000"/>
                </a:schemeClr>
              </a:solidFill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3498370942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1931988"/>
            <a:ext cx="8596668" cy="2595460"/>
          </a:xfrm>
        </p:spPr>
        <p:txBody>
          <a:bodyPr anchor="b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84598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31334" y="609600"/>
            <a:ext cx="8094134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541870" y="790378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“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8893011" y="2886556"/>
            <a:ext cx="609600" cy="584776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/>
            <a:r>
              <a:rPr lang="en-US" sz="8000" baseline="0" dirty="0">
                <a:ln w="3175" cmpd="sng">
                  <a:noFill/>
                </a:ln>
                <a:solidFill>
                  <a:schemeClr val="accent1">
                    <a:lumMod val="60000"/>
                    <a:lumOff val="40000"/>
                  </a:schemeClr>
                </a:solidFill>
                <a:effectLst/>
                <a:latin typeface="Arial"/>
              </a:rPr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670552961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799" y="609600"/>
            <a:ext cx="8588203" cy="3022600"/>
          </a:xfrm>
        </p:spPr>
        <p:txBody>
          <a:bodyPr anchor="ctr">
            <a:normAutofit/>
          </a:bodyPr>
          <a:lstStyle>
            <a:lvl1pPr algn="l">
              <a:defRPr sz="44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23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677332" y="4013200"/>
            <a:ext cx="8596669" cy="514248"/>
          </a:xfrm>
        </p:spPr>
        <p:txBody>
          <a:bodyPr anchor="b">
            <a:noAutofit/>
          </a:bodyPr>
          <a:lstStyle>
            <a:lvl1pPr marL="0" indent="0">
              <a:buFontTx/>
              <a:buNone/>
              <a:defRPr sz="2400">
                <a:solidFill>
                  <a:schemeClr val="accent1"/>
                </a:solidFill>
              </a:defRPr>
            </a:lvl1pPr>
            <a:lvl2pPr marL="457200" indent="0">
              <a:buFontTx/>
              <a:buNone/>
              <a:defRPr/>
            </a:lvl2pPr>
            <a:lvl3pPr marL="914400" indent="0">
              <a:buFontTx/>
              <a:buNone/>
              <a:defRPr/>
            </a:lvl3pPr>
            <a:lvl4pPr marL="1371600" indent="0">
              <a:buFontTx/>
              <a:buNone/>
              <a:defRPr/>
            </a:lvl4pPr>
            <a:lvl5pPr marL="1828800" indent="0">
              <a:buFontTx/>
              <a:buNone/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1513914"/>
          </a:xfrm>
        </p:spPr>
        <p:txBody>
          <a:bodyPr anchor="t">
            <a:normAutofit/>
          </a:bodyPr>
          <a:lstStyle>
            <a:lvl1pPr marL="0" indent="0" algn="l">
              <a:buNone/>
              <a:defRPr sz="18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4326793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836773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967673" y="609599"/>
            <a:ext cx="1304743" cy="5251451"/>
          </a:xfrm>
        </p:spPr>
        <p:txBody>
          <a:bodyPr vert="eaVert" anchor="ctr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77335" y="609600"/>
            <a:ext cx="7060150" cy="525145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4411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36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3031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5" y="2700867"/>
            <a:ext cx="8596668" cy="1826581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5" y="4527448"/>
            <a:ext cx="8596668" cy="860400"/>
          </a:xfrm>
        </p:spPr>
        <p:txBody>
          <a:bodyPr anchor="t"/>
          <a:lstStyle>
            <a:lvl1pPr marL="0" indent="0" algn="l">
              <a:buNone/>
              <a:defRPr sz="2000">
                <a:solidFill>
                  <a:schemeClr val="tx1">
                    <a:lumMod val="50000"/>
                    <a:lumOff val="5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749710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77334" y="2160589"/>
            <a:ext cx="4184035" cy="388077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89970" y="2160589"/>
            <a:ext cx="4184034" cy="388077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8001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160983"/>
            <a:ext cx="418562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2737245"/>
            <a:ext cx="4185623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3" y="2160983"/>
            <a:ext cx="418561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2737245"/>
            <a:ext cx="4185617" cy="330411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49652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53436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10884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1498604"/>
            <a:ext cx="3854528" cy="1278466"/>
          </a:xfrm>
        </p:spPr>
        <p:txBody>
          <a:bodyPr anchor="b">
            <a:normAutofit/>
          </a:bodyPr>
          <a:lstStyle>
            <a:lvl1pPr>
              <a:defRPr sz="2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60461" y="514924"/>
            <a:ext cx="4513541" cy="5526437"/>
          </a:xfrm>
        </p:spPr>
        <p:txBody>
          <a:bodyPr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2777069"/>
            <a:ext cx="3854528" cy="2584449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063" indent="0">
              <a:buNone/>
              <a:defRPr sz="1400"/>
            </a:lvl2pPr>
            <a:lvl3pPr marL="914126" indent="0">
              <a:buNone/>
              <a:defRPr sz="1200"/>
            </a:lvl3pPr>
            <a:lvl4pPr marL="1371189" indent="0">
              <a:buNone/>
              <a:defRPr sz="1000"/>
            </a:lvl4pPr>
            <a:lvl5pPr marL="1828251" indent="0">
              <a:buNone/>
              <a:defRPr sz="1000"/>
            </a:lvl5pPr>
            <a:lvl6pPr marL="2285314" indent="0">
              <a:buNone/>
              <a:defRPr sz="1000"/>
            </a:lvl6pPr>
            <a:lvl7pPr marL="2742377" indent="0">
              <a:buNone/>
              <a:defRPr sz="1000"/>
            </a:lvl7pPr>
            <a:lvl8pPr marL="3199440" indent="0">
              <a:buNone/>
              <a:defRPr sz="1000"/>
            </a:lvl8pPr>
            <a:lvl9pPr marL="3656503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82883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4800600"/>
            <a:ext cx="859666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77334" y="609600"/>
            <a:ext cx="8596668" cy="3845718"/>
          </a:xfrm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77334" y="5367338"/>
            <a:ext cx="8596667" cy="674024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836504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-8467"/>
            <a:ext cx="12192000" cy="6866467"/>
            <a:chOff x="0" y="-8467"/>
            <a:chExt cx="12192000" cy="6866467"/>
          </a:xfrm>
        </p:grpSpPr>
        <p:cxnSp>
          <p:nvCxnSpPr>
            <p:cNvPr id="20" name="Straight Connector 19"/>
            <p:cNvCxnSpPr/>
            <p:nvPr/>
          </p:nvCxnSpPr>
          <p:spPr>
            <a:xfrm>
              <a:off x="9371012" y="0"/>
              <a:ext cx="1219200" cy="6858000"/>
            </a:xfrm>
            <a:prstGeom prst="line">
              <a:avLst/>
            </a:prstGeom>
            <a:ln w="9525">
              <a:solidFill>
                <a:schemeClr val="bg1">
                  <a:lumMod val="7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Straight Connector 20"/>
            <p:cNvCxnSpPr/>
            <p:nvPr/>
          </p:nvCxnSpPr>
          <p:spPr>
            <a:xfrm flipH="1">
              <a:off x="7425267" y="3681413"/>
              <a:ext cx="4763558" cy="3176587"/>
            </a:xfrm>
            <a:prstGeom prst="line">
              <a:avLst/>
            </a:prstGeom>
            <a:ln w="9525">
              <a:solidFill>
                <a:schemeClr val="bg1">
                  <a:lumMod val="85000"/>
                </a:schemeClr>
              </a:solidFill>
            </a:ln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sp>
          <p:nvSpPr>
            <p:cNvPr id="22" name="Rectangle 23"/>
            <p:cNvSpPr/>
            <p:nvPr/>
          </p:nvSpPr>
          <p:spPr>
            <a:xfrm>
              <a:off x="9181476" y="-8467"/>
              <a:ext cx="3007349" cy="6866467"/>
            </a:xfrm>
            <a:custGeom>
              <a:avLst/>
              <a:gdLst/>
              <a:ahLst/>
              <a:cxnLst/>
              <a:rect l="l" t="t" r="r" b="b"/>
              <a:pathLst>
                <a:path w="3007349" h="6866467">
                  <a:moveTo>
                    <a:pt x="2045532" y="0"/>
                  </a:moveTo>
                  <a:lnTo>
                    <a:pt x="3007349" y="0"/>
                  </a:lnTo>
                  <a:lnTo>
                    <a:pt x="3007349" y="6866467"/>
                  </a:lnTo>
                  <a:lnTo>
                    <a:pt x="0" y="6866467"/>
                  </a:lnTo>
                  <a:lnTo>
                    <a:pt x="2045532" y="0"/>
                  </a:lnTo>
                  <a:close/>
                </a:path>
              </a:pathLst>
            </a:custGeom>
            <a:solidFill>
              <a:schemeClr val="accent1">
                <a:alpha val="3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3" name="Rectangle 25"/>
            <p:cNvSpPr/>
            <p:nvPr/>
          </p:nvSpPr>
          <p:spPr>
            <a:xfrm>
              <a:off x="9603442" y="-8467"/>
              <a:ext cx="2588558" cy="6866467"/>
            </a:xfrm>
            <a:custGeom>
              <a:avLst/>
              <a:gdLst/>
              <a:ahLst/>
              <a:cxnLst/>
              <a:rect l="l" t="t" r="r" b="b"/>
              <a:pathLst>
                <a:path w="2573311" h="6866467">
                  <a:moveTo>
                    <a:pt x="0" y="0"/>
                  </a:moveTo>
                  <a:lnTo>
                    <a:pt x="2573311" y="0"/>
                  </a:lnTo>
                  <a:lnTo>
                    <a:pt x="2573311" y="6866467"/>
                  </a:lnTo>
                  <a:lnTo>
                    <a:pt x="1202336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2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4" name="Isosceles Triangle 23"/>
            <p:cNvSpPr/>
            <p:nvPr/>
          </p:nvSpPr>
          <p:spPr>
            <a:xfrm>
              <a:off x="8932333" y="3048000"/>
              <a:ext cx="3259667" cy="3810000"/>
            </a:xfrm>
            <a:prstGeom prst="triangle">
              <a:avLst>
                <a:gd name="adj" fmla="val 100000"/>
              </a:avLst>
            </a:prstGeom>
            <a:solidFill>
              <a:schemeClr val="accent2">
                <a:alpha val="72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5" name="Rectangle 27"/>
            <p:cNvSpPr/>
            <p:nvPr/>
          </p:nvSpPr>
          <p:spPr>
            <a:xfrm>
              <a:off x="9334500" y="-8467"/>
              <a:ext cx="2854326" cy="6866467"/>
            </a:xfrm>
            <a:custGeom>
              <a:avLst/>
              <a:gdLst/>
              <a:ahLst/>
              <a:cxnLst/>
              <a:rect l="l" t="t" r="r" b="b"/>
              <a:pathLst>
                <a:path w="2858013" h="6866467">
                  <a:moveTo>
                    <a:pt x="0" y="0"/>
                  </a:moveTo>
                  <a:lnTo>
                    <a:pt x="2858013" y="0"/>
                  </a:lnTo>
                  <a:lnTo>
                    <a:pt x="2858013" y="6866467"/>
                  </a:lnTo>
                  <a:lnTo>
                    <a:pt x="2473942" y="6866467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lumMod val="75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6" name="Rectangle 28"/>
            <p:cNvSpPr/>
            <p:nvPr/>
          </p:nvSpPr>
          <p:spPr>
            <a:xfrm>
              <a:off x="10898730" y="-8467"/>
              <a:ext cx="1290094" cy="6866467"/>
            </a:xfrm>
            <a:custGeom>
              <a:avLst/>
              <a:gdLst/>
              <a:ahLst/>
              <a:cxnLst/>
              <a:rect l="l" t="t" r="r" b="b"/>
              <a:pathLst>
                <a:path w="1290094" h="6858000">
                  <a:moveTo>
                    <a:pt x="1019735" y="0"/>
                  </a:moveTo>
                  <a:lnTo>
                    <a:pt x="1290094" y="0"/>
                  </a:lnTo>
                  <a:lnTo>
                    <a:pt x="1290094" y="6858000"/>
                  </a:lnTo>
                  <a:lnTo>
                    <a:pt x="0" y="6858000"/>
                  </a:lnTo>
                  <a:lnTo>
                    <a:pt x="1019735" y="0"/>
                  </a:lnTo>
                  <a:close/>
                </a:path>
              </a:pathLst>
            </a:custGeom>
            <a:solidFill>
              <a:schemeClr val="accent1">
                <a:lumMod val="60000"/>
                <a:lumOff val="40000"/>
                <a:alpha val="7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7" name="Rectangle 29"/>
            <p:cNvSpPr/>
            <p:nvPr/>
          </p:nvSpPr>
          <p:spPr>
            <a:xfrm>
              <a:off x="10938999" y="-8467"/>
              <a:ext cx="1249825" cy="6866467"/>
            </a:xfrm>
            <a:custGeom>
              <a:avLst/>
              <a:gdLst/>
              <a:ahLst/>
              <a:cxnLst/>
              <a:rect l="l" t="t" r="r" b="b"/>
              <a:pathLst>
                <a:path w="1249825" h="6858000">
                  <a:moveTo>
                    <a:pt x="0" y="0"/>
                  </a:moveTo>
                  <a:lnTo>
                    <a:pt x="1249825" y="0"/>
                  </a:lnTo>
                  <a:lnTo>
                    <a:pt x="1249825" y="6858000"/>
                  </a:lnTo>
                  <a:lnTo>
                    <a:pt x="1109382" y="685800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1">
                <a:alpha val="6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8" name="Isosceles Triangle 27"/>
            <p:cNvSpPr/>
            <p:nvPr/>
          </p:nvSpPr>
          <p:spPr>
            <a:xfrm>
              <a:off x="10371666" y="3589867"/>
              <a:ext cx="1817159" cy="3268133"/>
            </a:xfrm>
            <a:prstGeom prst="triangle">
              <a:avLst>
                <a:gd name="adj" fmla="val 100000"/>
              </a:avLst>
            </a:prstGeom>
            <a:solidFill>
              <a:schemeClr val="accent1">
                <a:alpha val="80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29" name="Isosceles Triangle 28"/>
            <p:cNvSpPr/>
            <p:nvPr/>
          </p:nvSpPr>
          <p:spPr>
            <a:xfrm>
              <a:off x="0" y="4013200"/>
              <a:ext cx="448733" cy="2844800"/>
            </a:xfrm>
            <a:prstGeom prst="triangle">
              <a:avLst>
                <a:gd name="adj" fmla="val 0"/>
              </a:avLst>
            </a:prstGeom>
            <a:solidFill>
              <a:schemeClr val="accent1">
                <a:alpha val="85000"/>
              </a:schemeClr>
            </a:solidFill>
            <a:ln>
              <a:noFill/>
            </a:ln>
            <a:effectLst/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7334" y="2160589"/>
            <a:ext cx="8596668" cy="38807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205133" y="6041362"/>
            <a:ext cx="9119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1083BF9-44B6-463A-B8A5-53E498FAEF79}" type="datetimeFigureOut">
              <a:rPr lang="en-US" smtClean="0"/>
              <a:t>12/7/2018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77334" y="6041362"/>
            <a:ext cx="6297612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90663" y="6041362"/>
            <a:ext cx="683339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accent1"/>
                </a:solidFill>
              </a:defRPr>
            </a:lvl1pPr>
          </a:lstStyle>
          <a:p>
            <a:fld id="{31D98374-5DBA-4631-81F5-E9BC40EF662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178965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6" r:id="rId1"/>
    <p:sldLayoutId id="2147483697" r:id="rId2"/>
    <p:sldLayoutId id="2147483698" r:id="rId3"/>
    <p:sldLayoutId id="2147483699" r:id="rId4"/>
    <p:sldLayoutId id="2147483700" r:id="rId5"/>
    <p:sldLayoutId id="2147483701" r:id="rId6"/>
    <p:sldLayoutId id="2147483702" r:id="rId7"/>
    <p:sldLayoutId id="2147483703" r:id="rId8"/>
    <p:sldLayoutId id="2147483704" r:id="rId9"/>
    <p:sldLayoutId id="2147483705" r:id="rId10"/>
    <p:sldLayoutId id="2147483706" r:id="rId11"/>
    <p:sldLayoutId id="2147483707" r:id="rId12"/>
    <p:sldLayoutId id="2147483708" r:id="rId13"/>
    <p:sldLayoutId id="2147483709" r:id="rId14"/>
    <p:sldLayoutId id="2147483710" r:id="rId15"/>
    <p:sldLayoutId id="2147483711" r:id="rId16"/>
  </p:sldLayoutIdLst>
  <p:txStyles>
    <p:titleStyle>
      <a:lvl1pPr algn="l" defTabSz="457200" rtl="0" eaLnBrk="1" latinLnBrk="0" hangingPunct="1">
        <a:spcBef>
          <a:spcPct val="0"/>
        </a:spcBef>
        <a:buNone/>
        <a:defRPr sz="3600" kern="1200">
          <a:solidFill>
            <a:schemeClr val="accent1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6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accent1"/>
        </a:buClr>
        <a:buSzPct val="80000"/>
        <a:buFont typeface="Wingdings 3" charset="2"/>
        <a:buChar char=""/>
        <a:defRPr sz="12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Bilingualism and Autism Spectrum Disorders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Stella </a:t>
            </a:r>
            <a:r>
              <a:rPr lang="en-US" dirty="0" smtClean="0"/>
              <a:t>Kyprianou</a:t>
            </a:r>
          </a:p>
          <a:p>
            <a:r>
              <a:rPr lang="en-US" dirty="0" smtClean="0"/>
              <a:t>City University of New York, Brooklyn College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3857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Bilingualism and ASD…concerns..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98103" y="1608499"/>
            <a:ext cx="8596668" cy="4507629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2000" dirty="0"/>
              <a:t>Many professionals working with bilingual families of children with </a:t>
            </a:r>
            <a:r>
              <a:rPr lang="en-US" sz="2000" dirty="0" smtClean="0"/>
              <a:t>ASD </a:t>
            </a:r>
          </a:p>
          <a:p>
            <a:r>
              <a:rPr lang="en-US" sz="2000" dirty="0" smtClean="0"/>
              <a:t>concerned </a:t>
            </a:r>
            <a:r>
              <a:rPr lang="en-US" sz="2000" dirty="0"/>
              <a:t>that the bilingual language context </a:t>
            </a:r>
            <a:r>
              <a:rPr lang="en-US" sz="2000" dirty="0" smtClean="0"/>
              <a:t>might </a:t>
            </a:r>
            <a:r>
              <a:rPr lang="en-US" sz="2000" dirty="0"/>
              <a:t>lead to further language learning </a:t>
            </a:r>
            <a:r>
              <a:rPr lang="en-US" sz="2000" dirty="0" smtClean="0"/>
              <a:t>difficulties</a:t>
            </a:r>
          </a:p>
          <a:p>
            <a:r>
              <a:rPr lang="en-US" sz="2000" dirty="0" smtClean="0"/>
              <a:t>often </a:t>
            </a:r>
            <a:r>
              <a:rPr lang="en-US" sz="2000" dirty="0"/>
              <a:t>recommended that bilingual families of children with ASD focus on the </a:t>
            </a:r>
            <a:r>
              <a:rPr lang="en-US" sz="2000" dirty="0">
                <a:solidFill>
                  <a:srgbClr val="FF0000"/>
                </a:solidFill>
              </a:rPr>
              <a:t>language of schooling </a:t>
            </a:r>
            <a:r>
              <a:rPr lang="en-US" sz="2000" dirty="0"/>
              <a:t>and refrain from using the family’s home language </a:t>
            </a:r>
            <a:endParaRPr lang="en-US" sz="2000" dirty="0" smtClean="0"/>
          </a:p>
          <a:p>
            <a:r>
              <a:rPr lang="en-US" sz="2000" dirty="0" smtClean="0"/>
              <a:t>Families document </a:t>
            </a:r>
            <a:r>
              <a:rPr lang="en-US" sz="2000" dirty="0"/>
              <a:t>that they are advised by </a:t>
            </a:r>
            <a:r>
              <a:rPr lang="en-US" sz="2000" dirty="0">
                <a:solidFill>
                  <a:srgbClr val="FF0000"/>
                </a:solidFill>
              </a:rPr>
              <a:t>teachers</a:t>
            </a:r>
            <a:r>
              <a:rPr lang="en-US" sz="2000" dirty="0"/>
              <a:t> and </a:t>
            </a:r>
            <a:r>
              <a:rPr lang="en-US" sz="2000" dirty="0">
                <a:solidFill>
                  <a:srgbClr val="FF0000"/>
                </a:solidFill>
              </a:rPr>
              <a:t>other healthcare professionals </a:t>
            </a:r>
            <a:r>
              <a:rPr lang="en-US" sz="2000" dirty="0"/>
              <a:t>to </a:t>
            </a:r>
            <a:r>
              <a:rPr lang="en-US" sz="2000" dirty="0">
                <a:solidFill>
                  <a:srgbClr val="FF0000"/>
                </a:solidFill>
              </a:rPr>
              <a:t>limit exposure </a:t>
            </a:r>
            <a:r>
              <a:rPr lang="en-US" sz="2000" dirty="0"/>
              <a:t>to a second language as that might negatively affect the language acquisition of children with ASD </a:t>
            </a:r>
            <a:endParaRPr lang="en-US" sz="2000" dirty="0" smtClean="0"/>
          </a:p>
          <a:p>
            <a:r>
              <a:rPr lang="en-US" sz="2000" dirty="0" smtClean="0"/>
              <a:t>Recent </a:t>
            </a:r>
            <a:r>
              <a:rPr lang="en-US" sz="2000" dirty="0"/>
              <a:t>research has questioned whether these </a:t>
            </a:r>
            <a:r>
              <a:rPr lang="en-US" sz="2000" dirty="0" smtClean="0"/>
              <a:t>recommendations…</a:t>
            </a:r>
            <a:endParaRPr lang="en-US" sz="2000" dirty="0" smtClean="0"/>
          </a:p>
        </p:txBody>
      </p:sp>
    </p:spTree>
    <p:extLst>
      <p:ext uri="{BB962C8B-B14F-4D97-AF65-F5344CB8AC3E}">
        <p14:creationId xmlns:p14="http://schemas.microsoft.com/office/powerpoint/2010/main" val="183205588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741872" y="2078968"/>
            <a:ext cx="8402128" cy="35394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800" dirty="0" smtClean="0"/>
              <a:t>-Does </a:t>
            </a:r>
            <a:r>
              <a:rPr lang="en-US" sz="2800" dirty="0"/>
              <a:t>bilingualism truly increase language delays in children with ASD? </a:t>
            </a:r>
          </a:p>
          <a:p>
            <a:r>
              <a:rPr lang="en-US" sz="2800" dirty="0" smtClean="0"/>
              <a:t>-Will </a:t>
            </a:r>
            <a:r>
              <a:rPr lang="en-US" sz="2800" dirty="0"/>
              <a:t>bilingualism lead to language confusion in these children?</a:t>
            </a:r>
          </a:p>
          <a:p>
            <a:r>
              <a:rPr lang="en-US" sz="2800" dirty="0" smtClean="0"/>
              <a:t>-What </a:t>
            </a:r>
            <a:r>
              <a:rPr lang="en-US" sz="2800" dirty="0"/>
              <a:t>are the implications of recommendations that discourage bilingualism, both for the child’s development and for the family’s overall well-being</a:t>
            </a:r>
          </a:p>
        </p:txBody>
      </p:sp>
    </p:spTree>
    <p:extLst>
      <p:ext uri="{BB962C8B-B14F-4D97-AF65-F5344CB8AC3E}">
        <p14:creationId xmlns:p14="http://schemas.microsoft.com/office/powerpoint/2010/main" val="119060943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000" dirty="0"/>
              <a:t>Survey of Bilingualism in Autism Spectrum </a:t>
            </a:r>
            <a:r>
              <a:rPr lang="en-US" sz="2000" dirty="0" smtClean="0"/>
              <a:t>Disorders by Kay Raining-Bird et al (2012)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65191" y="1270000"/>
            <a:ext cx="8596668" cy="5208438"/>
          </a:xfrm>
        </p:spPr>
        <p:txBody>
          <a:bodyPr>
            <a:normAutofit/>
          </a:bodyPr>
          <a:lstStyle/>
          <a:p>
            <a:r>
              <a:rPr lang="en-US" sz="2400" dirty="0"/>
              <a:t>E</a:t>
            </a:r>
            <a:r>
              <a:rPr lang="en-US" sz="2400" dirty="0" smtClean="0"/>
              <a:t>xamined the language abilities of bilingual children with ASD.</a:t>
            </a:r>
          </a:p>
          <a:p>
            <a:pPr marL="0" indent="0">
              <a:buNone/>
            </a:pPr>
            <a:endParaRPr lang="en-US" sz="2400" dirty="0" smtClean="0"/>
          </a:p>
          <a:p>
            <a:pPr marL="0" indent="0">
              <a:buNone/>
            </a:pPr>
            <a:r>
              <a:rPr lang="en-US" sz="2400" dirty="0" smtClean="0"/>
              <a:t>Parents </a:t>
            </a:r>
            <a:r>
              <a:rPr lang="en-US" sz="2400" dirty="0" smtClean="0"/>
              <a:t>reported:</a:t>
            </a:r>
          </a:p>
          <a:p>
            <a:r>
              <a:rPr lang="en-US" sz="2400" dirty="0"/>
              <a:t>p</a:t>
            </a:r>
            <a:r>
              <a:rPr lang="en-US" sz="2400" dirty="0" smtClean="0"/>
              <a:t>rofessionals </a:t>
            </a:r>
            <a:r>
              <a:rPr lang="en-US" sz="2400" dirty="0"/>
              <a:t>did not always support </a:t>
            </a:r>
            <a:r>
              <a:rPr lang="en-US" sz="2400" dirty="0" smtClean="0"/>
              <a:t>their choice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/>
              <a:t>l</a:t>
            </a:r>
            <a:r>
              <a:rPr lang="en-US" sz="2400" dirty="0" smtClean="0"/>
              <a:t>iving </a:t>
            </a:r>
            <a:r>
              <a:rPr lang="en-US" sz="2400" dirty="0"/>
              <a:t>in a bilingual community and the need to communicate with various people in a variety of venues supported a bilingual choice </a:t>
            </a:r>
            <a:endParaRPr lang="en-US" sz="2400" dirty="0" smtClean="0"/>
          </a:p>
          <a:p>
            <a:r>
              <a:rPr lang="en-US" sz="2400" dirty="0" smtClean="0"/>
              <a:t>Concerns: lack </a:t>
            </a:r>
            <a:r>
              <a:rPr lang="en-US" sz="2400" dirty="0"/>
              <a:t>of services and supports and concerns about whether their children would be able to learn two languages. </a:t>
            </a:r>
            <a:endParaRPr lang="en-US" sz="2400" dirty="0" smtClean="0"/>
          </a:p>
        </p:txBody>
      </p:sp>
    </p:spTree>
    <p:extLst>
      <p:ext uri="{BB962C8B-B14F-4D97-AF65-F5344CB8AC3E}">
        <p14:creationId xmlns:p14="http://schemas.microsoft.com/office/powerpoint/2010/main" val="131464582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2400" dirty="0"/>
              <a:t>The Impact of Bilingual Environments on Language Development in Children with Autism Spectrum </a:t>
            </a:r>
            <a:r>
              <a:rPr lang="en-US" sz="2400" dirty="0" smtClean="0"/>
              <a:t>Disorders by </a:t>
            </a:r>
            <a:br>
              <a:rPr lang="en-US" sz="2400" dirty="0" smtClean="0"/>
            </a:br>
            <a:r>
              <a:rPr lang="en-US" sz="2400" dirty="0" err="1" smtClean="0"/>
              <a:t>Hambly</a:t>
            </a:r>
            <a:r>
              <a:rPr lang="en-US" sz="2400" dirty="0" smtClean="0"/>
              <a:t> </a:t>
            </a:r>
            <a:r>
              <a:rPr lang="en-US" sz="2400" dirty="0"/>
              <a:t>and </a:t>
            </a:r>
            <a:r>
              <a:rPr lang="en-US" sz="2400" dirty="0" err="1"/>
              <a:t>Fombonne</a:t>
            </a:r>
            <a:r>
              <a:rPr lang="en-US" sz="2400" dirty="0"/>
              <a:t> (2012)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28801"/>
            <a:ext cx="8596668" cy="4710022"/>
          </a:xfrm>
        </p:spPr>
        <p:txBody>
          <a:bodyPr>
            <a:normAutofit/>
          </a:bodyPr>
          <a:lstStyle/>
          <a:p>
            <a:r>
              <a:rPr lang="en-US" sz="2400" dirty="0" smtClean="0"/>
              <a:t>compared </a:t>
            </a:r>
            <a:r>
              <a:rPr lang="en-US" sz="2400" dirty="0"/>
              <a:t>the social abilities and language levels of children </a:t>
            </a:r>
            <a:r>
              <a:rPr lang="en-US" sz="2400" dirty="0" smtClean="0"/>
              <a:t>with ASD who are raised in monolingual and bilingual environments. </a:t>
            </a:r>
          </a:p>
          <a:p>
            <a:r>
              <a:rPr lang="en-US" sz="2400" dirty="0" smtClean="0"/>
              <a:t>Participants: 45 bilingual and 30 monolingual (mean </a:t>
            </a:r>
            <a:r>
              <a:rPr lang="en-US" sz="2400" dirty="0"/>
              <a:t>age = 56 months</a:t>
            </a:r>
            <a:r>
              <a:rPr lang="en-US" sz="2400" dirty="0" smtClean="0"/>
              <a:t>) children</a:t>
            </a:r>
          </a:p>
          <a:p>
            <a:r>
              <a:rPr lang="en-US" sz="2400" dirty="0" smtClean="0">
                <a:solidFill>
                  <a:srgbClr val="FF0000"/>
                </a:solidFill>
              </a:rPr>
              <a:t>No </a:t>
            </a:r>
            <a:r>
              <a:rPr lang="en-US" sz="2400" dirty="0">
                <a:solidFill>
                  <a:srgbClr val="FF0000"/>
                </a:solidFill>
              </a:rPr>
              <a:t>signiﬁcant group differences in language level</a:t>
            </a:r>
            <a:r>
              <a:rPr lang="en-US" sz="2400" dirty="0"/>
              <a:t>. Bilingually-exposed children with ASDs did not experience additional delays in language development.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0643419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81075" y="361950"/>
            <a:ext cx="10229850" cy="61341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7738710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Brief Report: An Exploratory Study of Lexical Skills in Bilingual Children with Autism Spectrum </a:t>
            </a:r>
            <a:r>
              <a:rPr lang="en-US" sz="2800" dirty="0" smtClean="0"/>
              <a:t>Disorder by Peterson </a:t>
            </a:r>
            <a:r>
              <a:rPr lang="en-US" sz="2800" dirty="0"/>
              <a:t>et al. (2012)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lexical </a:t>
            </a:r>
            <a:r>
              <a:rPr lang="en-US" dirty="0"/>
              <a:t>comprehension and production and overall language skills were investigated </a:t>
            </a:r>
            <a:endParaRPr lang="en-US" dirty="0" smtClean="0"/>
          </a:p>
          <a:p>
            <a:r>
              <a:rPr lang="en-US" dirty="0" smtClean="0"/>
              <a:t>Results: both </a:t>
            </a:r>
            <a:r>
              <a:rPr lang="en-US" dirty="0"/>
              <a:t>groups had equivalent scores on all but one measure of language and vocabulary, including English production vocabulary, conceptual production vocabulary, and vocabulary comprehension</a:t>
            </a:r>
            <a:r>
              <a:rPr lang="en-US" dirty="0" smtClean="0"/>
              <a:t>.</a:t>
            </a:r>
          </a:p>
          <a:p>
            <a:r>
              <a:rPr lang="en-US" dirty="0" smtClean="0"/>
              <a:t> </a:t>
            </a:r>
            <a:r>
              <a:rPr lang="en-US" dirty="0"/>
              <a:t>When comparing the two languages of bilingual participants</a:t>
            </a:r>
            <a:r>
              <a:rPr lang="en-US" dirty="0">
                <a:solidFill>
                  <a:srgbClr val="FF0000"/>
                </a:solidFill>
              </a:rPr>
              <a:t>, there were no signiﬁcant differences in production vocabulary size or vocabulary comprehension scores.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05514015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79897" y="0"/>
            <a:ext cx="10572750" cy="63055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6094086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400" dirty="0"/>
              <a:t>Comparing Early Language Development in Monolingual- and Bilingual- Exposed Young Children with Autism Spectrum </a:t>
            </a:r>
            <a:r>
              <a:rPr lang="en-US" sz="2400" dirty="0" smtClean="0"/>
              <a:t>Disorders by </a:t>
            </a:r>
            <a:r>
              <a:rPr lang="en-US" sz="2400" dirty="0" err="1" smtClean="0"/>
              <a:t>Ohashi</a:t>
            </a:r>
            <a:r>
              <a:rPr lang="en-US" sz="2400" dirty="0" smtClean="0"/>
              <a:t> </a:t>
            </a:r>
            <a:r>
              <a:rPr lang="en-US" sz="2400" dirty="0"/>
              <a:t>et al. (2012)</a:t>
            </a:r>
            <a:br>
              <a:rPr lang="en-US" sz="2400" dirty="0"/>
            </a:b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2160589"/>
            <a:ext cx="8596668" cy="4507630"/>
          </a:xfrm>
        </p:spPr>
        <p:txBody>
          <a:bodyPr>
            <a:normAutofit/>
          </a:bodyPr>
          <a:lstStyle/>
          <a:p>
            <a:r>
              <a:rPr lang="en-US" sz="2400" dirty="0" smtClean="0"/>
              <a:t>Purpose:  to </a:t>
            </a:r>
            <a:r>
              <a:rPr lang="en-US" sz="2400" dirty="0"/>
              <a:t>compare a group of recently diagnosed bilingual-exposed children with </a:t>
            </a:r>
            <a:r>
              <a:rPr lang="en-US" sz="2400" dirty="0" smtClean="0"/>
              <a:t>autism. </a:t>
            </a:r>
          </a:p>
          <a:p>
            <a:r>
              <a:rPr lang="en-US" sz="2400" dirty="0" smtClean="0"/>
              <a:t>No </a:t>
            </a:r>
            <a:r>
              <a:rPr lang="en-US" sz="2400" dirty="0"/>
              <a:t>statistically significant differences between the two groups on any of the language measures were observed. </a:t>
            </a:r>
            <a:r>
              <a:rPr lang="en-US" sz="2400" dirty="0">
                <a:solidFill>
                  <a:srgbClr val="FF0000"/>
                </a:solidFill>
              </a:rPr>
              <a:t>The results suggest that a bilingual language environment does not disadvantage young children with autism in the early stages of language </a:t>
            </a:r>
            <a:r>
              <a:rPr lang="en-US" sz="2400" dirty="0" smtClean="0">
                <a:solidFill>
                  <a:srgbClr val="FF0000"/>
                </a:solidFill>
              </a:rPr>
              <a:t>development</a:t>
            </a:r>
            <a:r>
              <a:rPr lang="en-US" sz="1500" dirty="0" smtClean="0">
                <a:latin typeface="Arial" panose="020B0604020202020204" pitchFamily="34" charset="0"/>
                <a:cs typeface="Arial" panose="020B0604020202020204" pitchFamily="34" charset="0"/>
              </a:rPr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037736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184694"/>
          </a:xfrm>
        </p:spPr>
        <p:txBody>
          <a:bodyPr>
            <a:noAutofit/>
          </a:bodyPr>
          <a:lstStyle/>
          <a:p>
            <a:r>
              <a:rPr lang="en-US" sz="2400" dirty="0"/>
              <a:t>Language Differences Between Monolingual English and Bilingual English-Spanish Young Children With Autism Spectrum </a:t>
            </a:r>
            <a:r>
              <a:rPr lang="en-US" sz="2400" dirty="0" smtClean="0"/>
              <a:t>Disorders by Valicenti-McDermott </a:t>
            </a:r>
            <a:r>
              <a:rPr lang="en-US" sz="2400" dirty="0"/>
              <a:t>et al. (</a:t>
            </a:r>
            <a:r>
              <a:rPr lang="en-US" sz="2400" dirty="0" smtClean="0"/>
              <a:t>2013) </a:t>
            </a:r>
            <a:endParaRPr lang="en-US" sz="24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930401"/>
            <a:ext cx="8596668" cy="4608422"/>
          </a:xfrm>
        </p:spPr>
        <p:txBody>
          <a:bodyPr>
            <a:normAutofit/>
          </a:bodyPr>
          <a:lstStyle/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Goal:  compare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expressive and receptive language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monolingual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and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bilingual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children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ASD.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Compared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monolinguals, bilingual children were more likely to vocalize and utilize gestures, with no other differences in language skills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no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differences in cognitive functioning and autistic features between the groups.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In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this study, </a:t>
            </a:r>
            <a:r>
              <a:rPr lang="en-US" dirty="0">
                <a:solidFill>
                  <a:srgbClr val="FF0000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bilingualism did not negatively affect language development in young children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with </a:t>
            </a:r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ASD.</a:t>
            </a:r>
          </a:p>
          <a:p>
            <a:r>
              <a:rPr lang="en-US" dirty="0" smtClean="0">
                <a:latin typeface="Arial" panose="020B0604020202020204" pitchFamily="34" charset="0"/>
                <a:cs typeface="Arial" panose="020B0604020202020204" pitchFamily="34" charset="0"/>
              </a:rPr>
              <a:t>Bilingually </a:t>
            </a:r>
            <a:r>
              <a:rPr lang="en-US" dirty="0">
                <a:latin typeface="Arial" panose="020B0604020202020204" pitchFamily="34" charset="0"/>
                <a:cs typeface="Arial" panose="020B0604020202020204" pitchFamily="34" charset="0"/>
              </a:rPr>
              <a:t>exposed children with ASD used more communicative gestures and engaged in more imaginative play than their monolingual counterparts. </a:t>
            </a:r>
            <a:endParaRPr lang="en-US" dirty="0" smtClean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7220011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737749" y="0"/>
            <a:ext cx="471650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628171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Bilingualism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51631"/>
            <a:ext cx="8596668" cy="4490377"/>
          </a:xfrm>
        </p:spPr>
        <p:txBody>
          <a:bodyPr/>
          <a:lstStyle/>
          <a:p>
            <a:r>
              <a:rPr lang="en-US" dirty="0" smtClean="0"/>
              <a:t>a </a:t>
            </a:r>
            <a:r>
              <a:rPr lang="en-US" dirty="0"/>
              <a:t>very common phenomenon and increasingly spread worldwide (</a:t>
            </a:r>
            <a:r>
              <a:rPr lang="en-US" dirty="0" err="1"/>
              <a:t>Grosjean</a:t>
            </a:r>
            <a:r>
              <a:rPr lang="en-US" dirty="0"/>
              <a:t>, 2010; Valicenti et al 2012) </a:t>
            </a:r>
          </a:p>
          <a:p>
            <a:r>
              <a:rPr lang="en-US" dirty="0" smtClean="0"/>
              <a:t>standard </a:t>
            </a:r>
            <a:r>
              <a:rPr lang="en-US" dirty="0"/>
              <a:t>practice for approximately two thirds of the world’s population (Drysdale et.al 2015)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93487432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11154" y="0"/>
            <a:ext cx="10169692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971792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 smtClean="0"/>
              <a:t>Factors influencing bilingual expressive vocabulary size in children with ASD by </a:t>
            </a:r>
            <a:r>
              <a:rPr lang="en-US" sz="2800" dirty="0" err="1" smtClean="0"/>
              <a:t>Hambly</a:t>
            </a:r>
            <a:r>
              <a:rPr lang="en-US" sz="2800" dirty="0" smtClean="0"/>
              <a:t> </a:t>
            </a:r>
            <a:r>
              <a:rPr lang="en-US" sz="2800" dirty="0"/>
              <a:t>and </a:t>
            </a:r>
            <a:r>
              <a:rPr lang="en-US" sz="2800" dirty="0" err="1"/>
              <a:t>Fombonne</a:t>
            </a:r>
            <a:r>
              <a:rPr lang="en-US" sz="2800" dirty="0"/>
              <a:t> (2014) 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699405"/>
            <a:ext cx="8596668" cy="434195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Purpose: Explored </a:t>
            </a:r>
            <a:r>
              <a:rPr lang="en-US" dirty="0" smtClean="0"/>
              <a:t>bilingual exposure, language, social impairment and cognitive factors that influence second language (L2) expressive vocabulary.</a:t>
            </a:r>
          </a:p>
          <a:p>
            <a:r>
              <a:rPr lang="en-US" dirty="0" smtClean="0"/>
              <a:t>Results: higher </a:t>
            </a:r>
            <a:r>
              <a:rPr lang="en-US" dirty="0"/>
              <a:t>levels of recent </a:t>
            </a:r>
            <a:r>
              <a:rPr lang="en-US" dirty="0" smtClean="0"/>
              <a:t>L2 exposure </a:t>
            </a:r>
            <a:r>
              <a:rPr lang="en-US" dirty="0"/>
              <a:t>and higher dominant language vocabulary were associated with higher </a:t>
            </a:r>
            <a:r>
              <a:rPr lang="en-US" dirty="0" smtClean="0"/>
              <a:t>L2 </a:t>
            </a:r>
            <a:r>
              <a:rPr lang="en-US" dirty="0"/>
              <a:t>vocabulary for children with ASD</a:t>
            </a:r>
            <a:r>
              <a:rPr lang="en-US" dirty="0" smtClean="0"/>
              <a:t>.</a:t>
            </a:r>
          </a:p>
          <a:p>
            <a:r>
              <a:rPr lang="en-US" dirty="0" smtClean="0"/>
              <a:t>greater </a:t>
            </a:r>
            <a:r>
              <a:rPr lang="en-US" dirty="0"/>
              <a:t>level of exposure to a </a:t>
            </a:r>
            <a:r>
              <a:rPr lang="en-US" dirty="0" smtClean="0"/>
              <a:t>L2 facilitate </a:t>
            </a:r>
            <a:r>
              <a:rPr lang="en-US" dirty="0"/>
              <a:t>second language skills for children with ASD. </a:t>
            </a:r>
          </a:p>
        </p:txBody>
      </p:sp>
    </p:spTree>
    <p:extLst>
      <p:ext uri="{BB962C8B-B14F-4D97-AF65-F5344CB8AC3E}">
        <p14:creationId xmlns:p14="http://schemas.microsoft.com/office/powerpoint/2010/main" val="1482400093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90625" y="1571625"/>
            <a:ext cx="9810750" cy="37147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9771386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sz="2800" dirty="0"/>
              <a:t>Communicative Development in Bilingually Exposed Chinese Children With Autism Spectrum Disorders by </a:t>
            </a:r>
            <a:r>
              <a:rPr lang="en-US" sz="2800" dirty="0" err="1" smtClean="0"/>
              <a:t>Reetzke</a:t>
            </a:r>
            <a:r>
              <a:rPr lang="en-US" sz="2800" dirty="0" smtClean="0"/>
              <a:t> et al (2015)</a:t>
            </a:r>
            <a:endParaRPr 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Purpose: </a:t>
            </a:r>
            <a:r>
              <a:rPr lang="en-US" sz="2400" dirty="0" smtClean="0"/>
              <a:t>to </a:t>
            </a:r>
            <a:r>
              <a:rPr lang="en-US" sz="2400" dirty="0" smtClean="0"/>
              <a:t>examine </a:t>
            </a:r>
            <a:r>
              <a:rPr lang="en-US" sz="2400" dirty="0"/>
              <a:t>the association of bilingual exposure with structural and pragmatic language </a:t>
            </a:r>
            <a:r>
              <a:rPr lang="en-US" sz="2400" dirty="0" smtClean="0"/>
              <a:t>development </a:t>
            </a:r>
            <a:r>
              <a:rPr lang="en-US" sz="2400" dirty="0" smtClean="0"/>
              <a:t>Results</a:t>
            </a:r>
            <a:r>
              <a:rPr lang="en-US" sz="2400" dirty="0"/>
              <a:t>: </a:t>
            </a:r>
            <a:r>
              <a:rPr lang="en-US" sz="2400" dirty="0" smtClean="0"/>
              <a:t>Bilingually </a:t>
            </a:r>
            <a:r>
              <a:rPr lang="en-US" sz="2400" dirty="0"/>
              <a:t>exposed children with ASD did not demonstrate significantly different performance on any standard measure relative to their monolingual peers. </a:t>
            </a:r>
            <a:endParaRPr lang="en-US" sz="2400" dirty="0" smtClean="0"/>
          </a:p>
          <a:p>
            <a:r>
              <a:rPr lang="en-US" sz="2400" dirty="0" smtClean="0"/>
              <a:t>Results: bilingual </a:t>
            </a:r>
            <a:r>
              <a:rPr lang="en-US" sz="2400" dirty="0"/>
              <a:t>language exposure is </a:t>
            </a:r>
            <a:r>
              <a:rPr lang="en-US" sz="2400" dirty="0">
                <a:solidFill>
                  <a:srgbClr val="FF0000"/>
                </a:solidFill>
              </a:rPr>
              <a:t>not associated with additional challenges</a:t>
            </a:r>
            <a:r>
              <a:rPr lang="en-US" sz="2400" dirty="0"/>
              <a:t> for the development of the dominant </a:t>
            </a:r>
            <a:r>
              <a:rPr lang="en-US" sz="2400" dirty="0" smtClean="0"/>
              <a:t>language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3114850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85825" y="0"/>
            <a:ext cx="1042035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015754775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Experiences of Parents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sz="2400" dirty="0" smtClean="0"/>
              <a:t>Parents </a:t>
            </a:r>
            <a:r>
              <a:rPr lang="en-US" sz="2400" dirty="0"/>
              <a:t>express concerns </a:t>
            </a:r>
            <a:endParaRPr lang="en-US" sz="2400" dirty="0" smtClean="0"/>
          </a:p>
          <a:p>
            <a:pPr>
              <a:buFontTx/>
              <a:buChar char="-"/>
            </a:pPr>
            <a:r>
              <a:rPr lang="en-US" sz="2400" dirty="0" smtClean="0"/>
              <a:t>bilingualism </a:t>
            </a:r>
            <a:r>
              <a:rPr lang="en-US" sz="2400" dirty="0"/>
              <a:t>would be confusing for their </a:t>
            </a:r>
            <a:r>
              <a:rPr lang="en-US" sz="2400" dirty="0" smtClean="0"/>
              <a:t>child</a:t>
            </a:r>
          </a:p>
          <a:p>
            <a:pPr marL="0" indent="0">
              <a:buNone/>
            </a:pPr>
            <a:r>
              <a:rPr lang="en-US" sz="2400" dirty="0" smtClean="0"/>
              <a:t>- </a:t>
            </a:r>
            <a:r>
              <a:rPr lang="en-US" sz="2400" dirty="0"/>
              <a:t>amplify language delays already present due to </a:t>
            </a:r>
            <a:r>
              <a:rPr lang="en-US" sz="2400" dirty="0" smtClean="0"/>
              <a:t>ASD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3976898596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For bilingual </a:t>
            </a:r>
            <a:r>
              <a:rPr lang="en-US" dirty="0" smtClean="0"/>
              <a:t>families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66491"/>
            <a:ext cx="8596668" cy="4574871"/>
          </a:xfrm>
        </p:spPr>
        <p:txBody>
          <a:bodyPr>
            <a:normAutofit/>
          </a:bodyPr>
          <a:lstStyle/>
          <a:p>
            <a:r>
              <a:rPr lang="en-US" dirty="0" smtClean="0"/>
              <a:t>Maintaining parent’s native language and parent–adolescent </a:t>
            </a:r>
            <a:r>
              <a:rPr lang="en-US" dirty="0"/>
              <a:t>relationships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Parents </a:t>
            </a:r>
            <a:r>
              <a:rPr lang="en-US" dirty="0"/>
              <a:t>who used only English with their </a:t>
            </a:r>
            <a:r>
              <a:rPr lang="en-US" dirty="0" smtClean="0"/>
              <a:t>child</a:t>
            </a:r>
          </a:p>
          <a:p>
            <a:pPr marL="0" indent="0">
              <a:buNone/>
            </a:pPr>
            <a:r>
              <a:rPr lang="en-US" dirty="0" smtClean="0"/>
              <a:t>- </a:t>
            </a:r>
            <a:r>
              <a:rPr lang="en-US" dirty="0"/>
              <a:t>decline in interactions with their child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-decline </a:t>
            </a:r>
            <a:r>
              <a:rPr lang="en-US" dirty="0"/>
              <a:t>in the child’s participation in family </a:t>
            </a:r>
            <a:r>
              <a:rPr lang="en-US" dirty="0" smtClean="0"/>
              <a:t>conversations</a:t>
            </a:r>
          </a:p>
          <a:p>
            <a:pPr marL="0" indent="0">
              <a:buNone/>
            </a:pPr>
            <a:r>
              <a:rPr lang="en-US" dirty="0" smtClean="0"/>
              <a:t>Impact  of </a:t>
            </a:r>
            <a:r>
              <a:rPr lang="en-US" dirty="0"/>
              <a:t>a minority </a:t>
            </a:r>
            <a:r>
              <a:rPr lang="en-US" dirty="0" smtClean="0"/>
              <a:t>language </a:t>
            </a:r>
            <a:r>
              <a:rPr lang="en-US" dirty="0"/>
              <a:t>versus a majority </a:t>
            </a:r>
            <a:r>
              <a:rPr lang="en-US" dirty="0" smtClean="0"/>
              <a:t>language </a:t>
            </a:r>
          </a:p>
          <a:p>
            <a:pPr>
              <a:buFontTx/>
              <a:buChar char="-"/>
            </a:pPr>
            <a:r>
              <a:rPr lang="en-US" dirty="0" smtClean="0"/>
              <a:t>vital </a:t>
            </a:r>
            <a:r>
              <a:rPr lang="en-US" dirty="0"/>
              <a:t>role for </a:t>
            </a:r>
            <a:r>
              <a:rPr lang="en-US" dirty="0" smtClean="0"/>
              <a:t>in </a:t>
            </a:r>
            <a:r>
              <a:rPr lang="en-US" dirty="0"/>
              <a:t>maintaining cross-generational </a:t>
            </a:r>
            <a:r>
              <a:rPr lang="en-US" dirty="0" smtClean="0"/>
              <a:t>relationships</a:t>
            </a:r>
          </a:p>
          <a:p>
            <a:pPr>
              <a:buFontTx/>
              <a:buChar char="-"/>
            </a:pPr>
            <a:r>
              <a:rPr lang="en-US" dirty="0" smtClean="0"/>
              <a:t>fostering </a:t>
            </a:r>
            <a:r>
              <a:rPr lang="en-US" dirty="0"/>
              <a:t>group </a:t>
            </a:r>
            <a:r>
              <a:rPr lang="en-US" dirty="0" smtClean="0"/>
              <a:t>identities</a:t>
            </a:r>
          </a:p>
          <a:p>
            <a:pPr>
              <a:buFontTx/>
              <a:buChar char="-"/>
            </a:pPr>
            <a:r>
              <a:rPr lang="en-US" dirty="0" smtClean="0"/>
              <a:t>preserving </a:t>
            </a:r>
            <a:r>
              <a:rPr lang="en-US" dirty="0"/>
              <a:t>cultural heritage </a:t>
            </a:r>
          </a:p>
          <a:p>
            <a:pPr>
              <a:buFontTx/>
              <a:buChar char="-"/>
            </a:pPr>
            <a:r>
              <a:rPr lang="en-US" dirty="0" smtClean="0"/>
              <a:t>leads </a:t>
            </a:r>
            <a:r>
              <a:rPr lang="en-US" dirty="0"/>
              <a:t>to closer family bonds when </a:t>
            </a:r>
            <a:r>
              <a:rPr lang="en-US" dirty="0" smtClean="0"/>
              <a:t>language </a:t>
            </a:r>
            <a:r>
              <a:rPr lang="en-US" dirty="0"/>
              <a:t>is used.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34933846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Our current study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470476"/>
            <a:ext cx="8596668" cy="3880773"/>
          </a:xfrm>
        </p:spPr>
        <p:txBody>
          <a:bodyPr>
            <a:normAutofit/>
          </a:bodyPr>
          <a:lstStyle/>
          <a:p>
            <a:r>
              <a:rPr lang="en-US" dirty="0" smtClean="0"/>
              <a:t>To investigate </a:t>
            </a:r>
            <a:r>
              <a:rPr lang="en-US" dirty="0"/>
              <a:t>the receptive and expressive skills of </a:t>
            </a:r>
            <a:r>
              <a:rPr lang="en-US" dirty="0" smtClean="0"/>
              <a:t>monolingual (English only)  </a:t>
            </a:r>
            <a:r>
              <a:rPr lang="en-US" dirty="0"/>
              <a:t>and </a:t>
            </a:r>
            <a:r>
              <a:rPr lang="en-US" dirty="0" smtClean="0"/>
              <a:t>bilingual (English-Spanish) </a:t>
            </a:r>
            <a:r>
              <a:rPr lang="en-US" dirty="0"/>
              <a:t>preschool students with </a:t>
            </a:r>
            <a:r>
              <a:rPr lang="en-US" dirty="0" smtClean="0"/>
              <a:t>(</a:t>
            </a:r>
            <a:r>
              <a:rPr lang="en-US" dirty="0"/>
              <a:t>ASD) </a:t>
            </a:r>
            <a:endParaRPr lang="en-US" dirty="0" smtClean="0"/>
          </a:p>
          <a:p>
            <a:r>
              <a:rPr lang="en-US" dirty="0" smtClean="0"/>
              <a:t>To study </a:t>
            </a:r>
            <a:r>
              <a:rPr lang="en-US" dirty="0"/>
              <a:t>bilingual parents’ experiences with special education services and language choices for their children with ASD. </a:t>
            </a:r>
            <a:endParaRPr lang="en-US" dirty="0" smtClean="0"/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Our goal is to recruit 80 preschool </a:t>
            </a:r>
            <a:r>
              <a:rPr lang="en-US" dirty="0" smtClean="0"/>
              <a:t>students </a:t>
            </a:r>
            <a:r>
              <a:rPr lang="en-US" dirty="0" smtClean="0"/>
              <a:t>with a confirmed diagnosis of ASD</a:t>
            </a:r>
            <a:endParaRPr lang="en-US" dirty="0"/>
          </a:p>
          <a:p>
            <a:pPr marL="0" indent="0">
              <a:buNone/>
            </a:pPr>
            <a:endParaRPr lang="en-US" dirty="0"/>
          </a:p>
          <a:p>
            <a:r>
              <a:rPr lang="en-US" dirty="0"/>
              <a:t>Approximately </a:t>
            </a:r>
            <a:r>
              <a:rPr lang="en-US" dirty="0">
                <a:solidFill>
                  <a:srgbClr val="FF0000"/>
                </a:solidFill>
              </a:rPr>
              <a:t>40 </a:t>
            </a:r>
            <a:r>
              <a:rPr lang="en-US" dirty="0"/>
              <a:t>monolingual English </a:t>
            </a:r>
          </a:p>
          <a:p>
            <a:pPr marL="0" indent="0">
              <a:buNone/>
            </a:pPr>
            <a:r>
              <a:rPr lang="en-US" dirty="0"/>
              <a:t>and </a:t>
            </a:r>
          </a:p>
          <a:p>
            <a:r>
              <a:rPr lang="en-US" dirty="0"/>
              <a:t>Approximately </a:t>
            </a:r>
            <a:r>
              <a:rPr lang="en-US" dirty="0">
                <a:solidFill>
                  <a:srgbClr val="FF0000"/>
                </a:solidFill>
              </a:rPr>
              <a:t>40</a:t>
            </a:r>
            <a:r>
              <a:rPr lang="en-US" dirty="0"/>
              <a:t> bilingual English-Spanish</a:t>
            </a:r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89728195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969034"/>
          </a:xfrm>
        </p:spPr>
        <p:txBody>
          <a:bodyPr/>
          <a:lstStyle/>
          <a:p>
            <a:r>
              <a:rPr lang="en-US" dirty="0" smtClean="0"/>
              <a:t>Goal for number of participants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3432" y="1578634"/>
            <a:ext cx="8596668" cy="3880773"/>
          </a:xfrm>
        </p:spPr>
        <p:txBody>
          <a:bodyPr/>
          <a:lstStyle/>
          <a:p>
            <a:pPr marL="0" indent="0">
              <a:buNone/>
            </a:pPr>
            <a:r>
              <a:rPr lang="en-US" dirty="0" smtClean="0"/>
              <a:t>80 </a:t>
            </a:r>
            <a:r>
              <a:rPr lang="en-US" dirty="0"/>
              <a:t>preschoolers will participate in the study. </a:t>
            </a:r>
            <a:endParaRPr lang="en-US" dirty="0" smtClean="0"/>
          </a:p>
          <a:p>
            <a:pPr marL="0" indent="0">
              <a:buNone/>
            </a:pPr>
            <a:endParaRPr lang="en-US" dirty="0" smtClean="0"/>
          </a:p>
          <a:p>
            <a:r>
              <a:rPr lang="en-US" dirty="0" smtClean="0"/>
              <a:t>Approximately </a:t>
            </a:r>
            <a:r>
              <a:rPr lang="en-US" dirty="0" smtClean="0">
                <a:solidFill>
                  <a:srgbClr val="FF0000"/>
                </a:solidFill>
              </a:rPr>
              <a:t>40 </a:t>
            </a:r>
            <a:r>
              <a:rPr lang="en-US" dirty="0"/>
              <a:t>monolingual English </a:t>
            </a:r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and </a:t>
            </a:r>
          </a:p>
          <a:p>
            <a:r>
              <a:rPr lang="en-US" dirty="0"/>
              <a:t>Approximately </a:t>
            </a:r>
            <a:r>
              <a:rPr lang="en-US" dirty="0" smtClean="0">
                <a:solidFill>
                  <a:srgbClr val="FF0000"/>
                </a:solidFill>
              </a:rPr>
              <a:t>40</a:t>
            </a:r>
            <a:r>
              <a:rPr lang="en-US" dirty="0" smtClean="0"/>
              <a:t> </a:t>
            </a:r>
            <a:r>
              <a:rPr lang="en-US" dirty="0"/>
              <a:t>bilingual </a:t>
            </a:r>
            <a:r>
              <a:rPr lang="en-US" dirty="0" smtClean="0"/>
              <a:t>English-Spanish</a:t>
            </a:r>
          </a:p>
          <a:p>
            <a:endParaRPr lang="en-US" dirty="0"/>
          </a:p>
          <a:p>
            <a:pPr marL="0" indent="0">
              <a:buNone/>
            </a:pPr>
            <a:r>
              <a:rPr lang="en-US" dirty="0" smtClean="0"/>
              <a:t> </a:t>
            </a:r>
            <a:r>
              <a:rPr lang="en-US" dirty="0"/>
              <a:t>preschool students ages 3-5.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894261742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3" y="176841"/>
            <a:ext cx="8596668" cy="2626744"/>
          </a:xfrm>
        </p:spPr>
        <p:txBody>
          <a:bodyPr>
            <a:noAutofit/>
          </a:bodyPr>
          <a:lstStyle/>
          <a:p>
            <a:pPr lvl="0" fontAlgn="base"/>
            <a:r>
              <a:rPr lang="en-US" sz="2200" dirty="0" smtClean="0">
                <a:solidFill>
                  <a:srgbClr val="FF0000"/>
                </a:solidFill>
              </a:rPr>
              <a:t>Both groups</a:t>
            </a:r>
            <a:r>
              <a:rPr lang="en-US" sz="2200" dirty="0" smtClean="0">
                <a:solidFill>
                  <a:schemeClr val="tx1"/>
                </a:solidFill>
              </a:rPr>
              <a:t> will receive the </a:t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>
                <a:solidFill>
                  <a:schemeClr val="tx1"/>
                </a:solidFill>
              </a:rPr>
              <a:t>-</a:t>
            </a:r>
            <a:r>
              <a:rPr lang="en-US" sz="2200" dirty="0" smtClean="0">
                <a:solidFill>
                  <a:schemeClr val="tx1"/>
                </a:solidFill>
              </a:rPr>
              <a:t> Battelle </a:t>
            </a:r>
            <a:r>
              <a:rPr lang="en-US" sz="2200" dirty="0">
                <a:solidFill>
                  <a:schemeClr val="tx1"/>
                </a:solidFill>
              </a:rPr>
              <a:t>Developmental Inventory 2</a:t>
            </a:r>
            <a:r>
              <a:rPr lang="en-US" sz="2200" baseline="30000" dirty="0">
                <a:solidFill>
                  <a:schemeClr val="tx1"/>
                </a:solidFill>
              </a:rPr>
              <a:t>nd</a:t>
            </a:r>
            <a:r>
              <a:rPr lang="en-US" sz="2200" dirty="0">
                <a:solidFill>
                  <a:schemeClr val="tx1"/>
                </a:solidFill>
              </a:rPr>
              <a:t> edition (</a:t>
            </a:r>
            <a:r>
              <a:rPr lang="en-US" sz="2200" dirty="0" smtClean="0">
                <a:solidFill>
                  <a:schemeClr val="tx1"/>
                </a:solidFill>
              </a:rPr>
              <a:t>BDI-2)English OR Spanish</a:t>
            </a:r>
            <a:r>
              <a:rPr lang="en-US" sz="2200" dirty="0">
                <a:solidFill>
                  <a:schemeClr val="tx1"/>
                </a:solidFill>
              </a:rPr>
              <a:t/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>-Childhood </a:t>
            </a:r>
            <a:r>
              <a:rPr lang="en-US" sz="2200" dirty="0">
                <a:solidFill>
                  <a:schemeClr val="tx1"/>
                </a:solidFill>
              </a:rPr>
              <a:t>Autism Rating Scale-Second Edition (CARS-2)</a:t>
            </a:r>
            <a:br>
              <a:rPr lang="en-US" sz="2200" dirty="0">
                <a:solidFill>
                  <a:schemeClr val="tx1"/>
                </a:solidFill>
              </a:rPr>
            </a:br>
            <a:r>
              <a:rPr lang="en-US" sz="2200" dirty="0" smtClean="0">
                <a:solidFill>
                  <a:schemeClr val="tx1"/>
                </a:solidFill>
              </a:rPr>
              <a:t/>
            </a:r>
            <a:br>
              <a:rPr lang="en-US" sz="2200" dirty="0" smtClean="0">
                <a:solidFill>
                  <a:schemeClr val="tx1"/>
                </a:solidFill>
              </a:rPr>
            </a:br>
            <a:r>
              <a:rPr lang="en-US" sz="2200" dirty="0">
                <a:solidFill>
                  <a:srgbClr val="FF0000"/>
                </a:solidFill>
              </a:rPr>
              <a:t>S</a:t>
            </a:r>
            <a:r>
              <a:rPr lang="en-US" sz="2200" dirty="0" smtClean="0">
                <a:solidFill>
                  <a:srgbClr val="FF0000"/>
                </a:solidFill>
              </a:rPr>
              <a:t>tandardized </a:t>
            </a:r>
            <a:r>
              <a:rPr lang="en-US" sz="2200" dirty="0">
                <a:solidFill>
                  <a:srgbClr val="FF0000"/>
                </a:solidFill>
              </a:rPr>
              <a:t>and normed referenced language tests that are available in both English and Spanish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745" y="2536166"/>
            <a:ext cx="4185623" cy="655608"/>
          </a:xfrm>
        </p:spPr>
        <p:txBody>
          <a:bodyPr/>
          <a:lstStyle/>
          <a:p>
            <a:endParaRPr lang="en-US" dirty="0" smtClean="0"/>
          </a:p>
          <a:p>
            <a:r>
              <a:rPr lang="en-US" dirty="0" smtClean="0"/>
              <a:t>Monolingual English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5745" y="3416061"/>
            <a:ext cx="4293070" cy="3209026"/>
          </a:xfrm>
        </p:spPr>
        <p:txBody>
          <a:bodyPr>
            <a:normAutofit/>
          </a:bodyPr>
          <a:lstStyle/>
          <a:p>
            <a:r>
              <a:rPr lang="en-US" sz="1600" dirty="0"/>
              <a:t>Preschool Language Scale Fifth Edition (PLS-5) </a:t>
            </a:r>
            <a:r>
              <a:rPr lang="en-US" sz="1600" dirty="0">
                <a:solidFill>
                  <a:srgbClr val="FF0000"/>
                </a:solidFill>
              </a:rPr>
              <a:t>English</a:t>
            </a:r>
          </a:p>
          <a:p>
            <a:r>
              <a:rPr lang="en-US" sz="1600" dirty="0"/>
              <a:t>Receptive One Word Picture Vocabulary Test 4</a:t>
            </a:r>
            <a:r>
              <a:rPr lang="en-US" sz="1600" baseline="30000" dirty="0"/>
              <a:t>th</a:t>
            </a:r>
            <a:r>
              <a:rPr lang="en-US" sz="1600" dirty="0"/>
              <a:t> edition (ROWPVT-4) </a:t>
            </a:r>
            <a:r>
              <a:rPr lang="en-US" sz="1600" dirty="0">
                <a:solidFill>
                  <a:srgbClr val="FF0000"/>
                </a:solidFill>
              </a:rPr>
              <a:t>English</a:t>
            </a:r>
          </a:p>
          <a:p>
            <a:r>
              <a:rPr lang="en-US" sz="1600" dirty="0"/>
              <a:t>Expressive One Word Picture Vocabulary Test 4</a:t>
            </a:r>
            <a:r>
              <a:rPr lang="en-US" sz="1600" baseline="30000" dirty="0"/>
              <a:t>th</a:t>
            </a:r>
            <a:r>
              <a:rPr lang="en-US" sz="1600" dirty="0"/>
              <a:t> edition (EOWPVT-4) </a:t>
            </a:r>
            <a:r>
              <a:rPr lang="en-US" sz="1600" dirty="0">
                <a:solidFill>
                  <a:srgbClr val="FF0000"/>
                </a:solidFill>
              </a:rPr>
              <a:t>English</a:t>
            </a:r>
          </a:p>
          <a:p>
            <a:r>
              <a:rPr lang="en-US" sz="1600" dirty="0"/>
              <a:t>MacArthur Bates Communicative Development Inventory (CDI-</a:t>
            </a:r>
            <a:r>
              <a:rPr lang="en-US" sz="1600" dirty="0">
                <a:solidFill>
                  <a:srgbClr val="FF0000"/>
                </a:solidFill>
              </a:rPr>
              <a:t>English</a:t>
            </a:r>
            <a:r>
              <a:rPr lang="en-US" sz="1600" dirty="0"/>
              <a:t>)</a:t>
            </a:r>
          </a:p>
          <a:p>
            <a:endParaRPr lang="en-US" sz="1600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88384" y="2665562"/>
            <a:ext cx="4185618" cy="526212"/>
          </a:xfrm>
        </p:spPr>
        <p:txBody>
          <a:bodyPr/>
          <a:lstStyle/>
          <a:p>
            <a:r>
              <a:rPr lang="en-US" dirty="0" smtClean="0"/>
              <a:t>Bilingual Spanish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88384" y="3416061"/>
            <a:ext cx="4185617" cy="3036498"/>
          </a:xfrm>
        </p:spPr>
        <p:txBody>
          <a:bodyPr>
            <a:normAutofit/>
          </a:bodyPr>
          <a:lstStyle/>
          <a:p>
            <a:r>
              <a:rPr lang="en-US" sz="1600" dirty="0"/>
              <a:t>Preschool Language Scale Fifth Edition (PLS-5) </a:t>
            </a:r>
            <a:r>
              <a:rPr lang="en-US" sz="1600" dirty="0">
                <a:solidFill>
                  <a:srgbClr val="FF0000"/>
                </a:solidFill>
              </a:rPr>
              <a:t>Spanish</a:t>
            </a:r>
          </a:p>
          <a:p>
            <a:r>
              <a:rPr lang="en-US" sz="1600" dirty="0"/>
              <a:t>Receptive One Word Picture Vocabulary Test 4</a:t>
            </a:r>
            <a:r>
              <a:rPr lang="en-US" sz="1600" baseline="30000" dirty="0"/>
              <a:t>th</a:t>
            </a:r>
            <a:r>
              <a:rPr lang="en-US" sz="1600" dirty="0"/>
              <a:t> edition (ROWPVT-4) </a:t>
            </a:r>
            <a:r>
              <a:rPr lang="en-US" sz="1600" dirty="0">
                <a:solidFill>
                  <a:srgbClr val="FF0000"/>
                </a:solidFill>
              </a:rPr>
              <a:t>Spanish</a:t>
            </a:r>
          </a:p>
          <a:p>
            <a:r>
              <a:rPr lang="en-US" sz="1600" dirty="0"/>
              <a:t>Expressive One Word Picture Vocabulary Test 4</a:t>
            </a:r>
            <a:r>
              <a:rPr lang="en-US" sz="1600" baseline="30000" dirty="0"/>
              <a:t>th</a:t>
            </a:r>
            <a:r>
              <a:rPr lang="en-US" sz="1600" dirty="0"/>
              <a:t> edition (EOWPVT-4) </a:t>
            </a:r>
            <a:r>
              <a:rPr lang="en-US" sz="1600" dirty="0">
                <a:solidFill>
                  <a:srgbClr val="FF0000"/>
                </a:solidFill>
              </a:rPr>
              <a:t>Spanish</a:t>
            </a:r>
          </a:p>
          <a:p>
            <a:r>
              <a:rPr lang="en-US" sz="1600" dirty="0"/>
              <a:t>MacArthur Bates Communicative Development Inventory (CDI-</a:t>
            </a:r>
            <a:r>
              <a:rPr lang="en-US" sz="1600" dirty="0">
                <a:solidFill>
                  <a:srgbClr val="FF0000"/>
                </a:solidFill>
              </a:rPr>
              <a:t>Spanish</a:t>
            </a:r>
            <a:r>
              <a:rPr lang="en-US" sz="1600" dirty="0"/>
              <a:t>)</a:t>
            </a:r>
          </a:p>
          <a:p>
            <a:endParaRPr lang="en-US" sz="1600" dirty="0"/>
          </a:p>
        </p:txBody>
      </p:sp>
    </p:spTree>
    <p:extLst>
      <p:ext uri="{BB962C8B-B14F-4D97-AF65-F5344CB8AC3E}">
        <p14:creationId xmlns:p14="http://schemas.microsoft.com/office/powerpoint/2010/main" val="84140185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736121"/>
          </a:xfrm>
        </p:spPr>
        <p:txBody>
          <a:bodyPr/>
          <a:lstStyle/>
          <a:p>
            <a:r>
              <a:rPr lang="en-US" dirty="0" smtClean="0"/>
              <a:t>More than 50% of the world is bilingual.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09623"/>
            <a:ext cx="8596668" cy="4531739"/>
          </a:xfrm>
        </p:spPr>
        <p:txBody>
          <a:bodyPr/>
          <a:lstStyle/>
          <a:p>
            <a:pPr lvl="0"/>
            <a:r>
              <a:rPr lang="en-US" b="1" dirty="0"/>
              <a:t>Monolingual</a:t>
            </a:r>
            <a:r>
              <a:rPr lang="en-US" dirty="0"/>
              <a:t>: A person knowing only one language (40% of world population)</a:t>
            </a:r>
          </a:p>
          <a:p>
            <a:pPr lvl="0"/>
            <a:r>
              <a:rPr lang="en-US" b="1" dirty="0"/>
              <a:t>Bilingual</a:t>
            </a:r>
            <a:r>
              <a:rPr lang="en-US" dirty="0"/>
              <a:t>: A person using or able to use two languages especially with equal fluency (43% of world population)</a:t>
            </a:r>
          </a:p>
          <a:p>
            <a:pPr lvl="0"/>
            <a:r>
              <a:rPr lang="en-US" b="1" dirty="0"/>
              <a:t>Trilingual</a:t>
            </a:r>
            <a:r>
              <a:rPr lang="en-US" dirty="0"/>
              <a:t>: A person speaking three languages fluently (13% of world population)</a:t>
            </a:r>
          </a:p>
          <a:p>
            <a:pPr lvl="0"/>
            <a:r>
              <a:rPr lang="en-US" b="1" dirty="0"/>
              <a:t>Multilingual</a:t>
            </a:r>
            <a:r>
              <a:rPr lang="en-US" dirty="0"/>
              <a:t>: A person who speaks more than two languages, but used often for four languages or more (3% of world population speak more than 4 languages)</a:t>
            </a:r>
          </a:p>
          <a:p>
            <a:r>
              <a:rPr lang="en-US" b="1" dirty="0"/>
              <a:t>Polyglot</a:t>
            </a:r>
            <a:r>
              <a:rPr lang="en-US" dirty="0"/>
              <a:t>: Someone with a high degree of proficiency in several languages (less than 1‰ of world population speak 5 languages fluently)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870947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098430"/>
          </a:xfrm>
        </p:spPr>
        <p:txBody>
          <a:bodyPr>
            <a:normAutofit fontScale="90000"/>
          </a:bodyPr>
          <a:lstStyle/>
          <a:p>
            <a:r>
              <a:rPr lang="en-US" dirty="0">
                <a:solidFill>
                  <a:srgbClr val="FF0000"/>
                </a:solidFill>
              </a:rPr>
              <a:t>L</a:t>
            </a:r>
            <a:r>
              <a:rPr lang="en-US" dirty="0"/>
              <a:t>anguage </a:t>
            </a:r>
            <a:r>
              <a:rPr lang="en-US" dirty="0">
                <a:solidFill>
                  <a:srgbClr val="FF0000"/>
                </a:solidFill>
              </a:rPr>
              <a:t>O</a:t>
            </a:r>
            <a:r>
              <a:rPr lang="en-US" dirty="0"/>
              <a:t>ther </a:t>
            </a:r>
            <a:r>
              <a:rPr lang="en-US" dirty="0">
                <a:solidFill>
                  <a:srgbClr val="FF0000"/>
                </a:solidFill>
              </a:rPr>
              <a:t>T</a:t>
            </a:r>
            <a:r>
              <a:rPr lang="en-US" dirty="0"/>
              <a:t>han </a:t>
            </a:r>
            <a:r>
              <a:rPr lang="en-US" dirty="0">
                <a:solidFill>
                  <a:srgbClr val="FF0000"/>
                </a:solidFill>
              </a:rPr>
              <a:t>E</a:t>
            </a:r>
            <a:r>
              <a:rPr lang="en-US" dirty="0"/>
              <a:t>nglish Spoken in the United States </a:t>
            </a:r>
            <a:br>
              <a:rPr lang="en-US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708030"/>
            <a:ext cx="8596668" cy="4730147"/>
          </a:xfrm>
        </p:spPr>
        <p:txBody>
          <a:bodyPr>
            <a:normAutofit/>
          </a:bodyPr>
          <a:lstStyle/>
          <a:p>
            <a:r>
              <a:rPr lang="en-US" dirty="0"/>
              <a:t>The United States is home to individuals from a wide variety of culturally and linguistically diverse backgrounds. </a:t>
            </a:r>
          </a:p>
          <a:p>
            <a:r>
              <a:rPr lang="en-US" dirty="0" smtClean="0">
                <a:solidFill>
                  <a:srgbClr val="FF0000"/>
                </a:solidFill>
              </a:rPr>
              <a:t>21</a:t>
            </a:r>
            <a:r>
              <a:rPr lang="en-US" dirty="0">
                <a:solidFill>
                  <a:srgbClr val="FF0000"/>
                </a:solidFill>
              </a:rPr>
              <a:t>%</a:t>
            </a:r>
            <a:r>
              <a:rPr lang="en-US" dirty="0"/>
              <a:t> of </a:t>
            </a:r>
            <a:r>
              <a:rPr lang="en-US" dirty="0" smtClean="0"/>
              <a:t>speak </a:t>
            </a:r>
            <a:r>
              <a:rPr lang="en-US" dirty="0"/>
              <a:t>LOTE at home. </a:t>
            </a:r>
            <a:endParaRPr lang="en-US" dirty="0" smtClean="0"/>
          </a:p>
          <a:p>
            <a:r>
              <a:rPr lang="en-US" dirty="0" smtClean="0"/>
              <a:t>Of </a:t>
            </a:r>
            <a:r>
              <a:rPr lang="en-US" dirty="0"/>
              <a:t>the 60.6 million people </a:t>
            </a:r>
            <a:r>
              <a:rPr lang="en-US" dirty="0" smtClean="0"/>
              <a:t>who </a:t>
            </a:r>
            <a:r>
              <a:rPr lang="en-US" dirty="0"/>
              <a:t>speak LOTE, </a:t>
            </a:r>
            <a:r>
              <a:rPr lang="en-US" dirty="0">
                <a:solidFill>
                  <a:srgbClr val="FF0000"/>
                </a:solidFill>
              </a:rPr>
              <a:t>almost two-thirds </a:t>
            </a:r>
            <a:r>
              <a:rPr lang="en-US" dirty="0"/>
              <a:t>(37.6 million; 13% of the total population) </a:t>
            </a:r>
            <a:r>
              <a:rPr lang="en-US" dirty="0">
                <a:solidFill>
                  <a:srgbClr val="FF0000"/>
                </a:solidFill>
              </a:rPr>
              <a:t>speak Spanish.</a:t>
            </a:r>
            <a:r>
              <a:rPr lang="en-US" dirty="0"/>
              <a:t> </a:t>
            </a:r>
          </a:p>
          <a:p>
            <a:r>
              <a:rPr lang="en-US" dirty="0" smtClean="0"/>
              <a:t>Language in addition to spoken </a:t>
            </a:r>
            <a:r>
              <a:rPr lang="en-US" dirty="0"/>
              <a:t>at home by at least 1 </a:t>
            </a:r>
            <a:r>
              <a:rPr lang="en-US" dirty="0" smtClean="0"/>
              <a:t>million </a:t>
            </a:r>
            <a:r>
              <a:rPr lang="en-US" dirty="0"/>
              <a:t>people: </a:t>
            </a:r>
            <a:endParaRPr lang="en-US" dirty="0" smtClean="0"/>
          </a:p>
          <a:p>
            <a:r>
              <a:rPr lang="en-US" dirty="0" smtClean="0"/>
              <a:t>Chinese </a:t>
            </a:r>
            <a:r>
              <a:rPr lang="en-US" dirty="0"/>
              <a:t>(2.9 million), </a:t>
            </a:r>
            <a:endParaRPr lang="en-US" dirty="0" smtClean="0"/>
          </a:p>
          <a:p>
            <a:r>
              <a:rPr lang="en-US" dirty="0" smtClean="0"/>
              <a:t>Tagalog </a:t>
            </a:r>
            <a:r>
              <a:rPr lang="en-US" dirty="0"/>
              <a:t>(1.6 million), </a:t>
            </a:r>
            <a:endParaRPr lang="en-US" dirty="0" smtClean="0"/>
          </a:p>
          <a:p>
            <a:r>
              <a:rPr lang="en-US" dirty="0" smtClean="0"/>
              <a:t>Vietnamese </a:t>
            </a:r>
            <a:r>
              <a:rPr lang="en-US" dirty="0"/>
              <a:t>(1.4 million</a:t>
            </a:r>
            <a:r>
              <a:rPr lang="en-US" dirty="0" smtClean="0"/>
              <a:t>),</a:t>
            </a:r>
          </a:p>
          <a:p>
            <a:r>
              <a:rPr lang="en-US" dirty="0" smtClean="0"/>
              <a:t> </a:t>
            </a:r>
            <a:r>
              <a:rPr lang="en-US" dirty="0"/>
              <a:t>French </a:t>
            </a:r>
            <a:r>
              <a:rPr lang="en-US" dirty="0" smtClean="0"/>
              <a:t>(</a:t>
            </a:r>
            <a:r>
              <a:rPr lang="en-US" dirty="0"/>
              <a:t>1.3 million), </a:t>
            </a:r>
            <a:endParaRPr lang="en-US" dirty="0" smtClean="0"/>
          </a:p>
          <a:p>
            <a:r>
              <a:rPr lang="en-US" dirty="0" smtClean="0"/>
              <a:t>German </a:t>
            </a:r>
            <a:r>
              <a:rPr lang="en-US" dirty="0"/>
              <a:t>(1.1 million</a:t>
            </a:r>
            <a:r>
              <a:rPr lang="en-US" dirty="0" smtClean="0"/>
              <a:t>),</a:t>
            </a:r>
          </a:p>
          <a:p>
            <a:r>
              <a:rPr lang="en-US" dirty="0" smtClean="0"/>
              <a:t> </a:t>
            </a:r>
            <a:r>
              <a:rPr lang="en-US" dirty="0"/>
              <a:t>and Korean (1.1 million</a:t>
            </a:r>
            <a:r>
              <a:rPr lang="en-US" dirty="0" smtClean="0"/>
              <a:t>)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72226278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US schools….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More than 11 million </a:t>
            </a:r>
            <a:r>
              <a:rPr lang="en-US" sz="2800" dirty="0" smtClean="0"/>
              <a:t>public </a:t>
            </a:r>
            <a:r>
              <a:rPr lang="en-US" sz="2800" dirty="0"/>
              <a:t>school students speak at least one of 400 different languages other than English at home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7947116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In the US schools by 2030…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dirty="0"/>
              <a:t>ELL students are projected to comprise 40% of the school-age population by </a:t>
            </a:r>
            <a:r>
              <a:rPr lang="en-US" sz="2800" dirty="0" smtClean="0"/>
              <a:t>2030 (</a:t>
            </a:r>
            <a:r>
              <a:rPr lang="en-US" sz="2800" dirty="0" err="1" smtClean="0"/>
              <a:t>Schon</a:t>
            </a:r>
            <a:r>
              <a:rPr lang="en-US" sz="2800" dirty="0" smtClean="0"/>
              <a:t> </a:t>
            </a:r>
            <a:r>
              <a:rPr lang="en-US" sz="2800" dirty="0"/>
              <a:t>et al., 2008)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7883170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1320800"/>
          </a:xfrm>
        </p:spPr>
        <p:txBody>
          <a:bodyPr>
            <a:normAutofit/>
          </a:bodyPr>
          <a:lstStyle/>
          <a:p>
            <a:r>
              <a:rPr lang="en-US" sz="3200" dirty="0"/>
              <a:t>Hispanic/Latino </a:t>
            </a:r>
            <a:r>
              <a:rPr lang="en-US" sz="3200" dirty="0" smtClean="0">
                <a:solidFill>
                  <a:srgbClr val="FF0000"/>
                </a:solidFill>
              </a:rPr>
              <a:t>children</a:t>
            </a:r>
            <a:r>
              <a:rPr lang="en-US" sz="3200" dirty="0" smtClean="0"/>
              <a:t> population in the US 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578635"/>
            <a:ext cx="8596668" cy="4462728"/>
          </a:xfrm>
        </p:spPr>
        <p:txBody>
          <a:bodyPr>
            <a:normAutofit/>
          </a:bodyPr>
          <a:lstStyle/>
          <a:p>
            <a:r>
              <a:rPr lang="en-US" sz="2400" dirty="0" smtClean="0"/>
              <a:t>Hispanic/Latino children: approximately </a:t>
            </a:r>
            <a:r>
              <a:rPr lang="en-US" sz="2400" dirty="0">
                <a:solidFill>
                  <a:srgbClr val="FF0000"/>
                </a:solidFill>
              </a:rPr>
              <a:t>22%</a:t>
            </a:r>
            <a:r>
              <a:rPr lang="en-US" sz="2400" dirty="0"/>
              <a:t> of </a:t>
            </a:r>
            <a:r>
              <a:rPr lang="en-US" sz="2400" dirty="0" smtClean="0"/>
              <a:t>the </a:t>
            </a:r>
            <a:r>
              <a:rPr lang="en-US" sz="2400" dirty="0"/>
              <a:t>population </a:t>
            </a:r>
            <a:r>
              <a:rPr lang="en-US" sz="2400" dirty="0">
                <a:solidFill>
                  <a:srgbClr val="FF0000"/>
                </a:solidFill>
              </a:rPr>
              <a:t>under the age of 18</a:t>
            </a:r>
            <a:r>
              <a:rPr lang="en-US" sz="2400" dirty="0"/>
              <a:t>. </a:t>
            </a:r>
            <a:endParaRPr lang="en-US" sz="2400" dirty="0" smtClean="0"/>
          </a:p>
          <a:p>
            <a:r>
              <a:rPr lang="en-US" sz="2400" dirty="0" smtClean="0"/>
              <a:t>Nearly </a:t>
            </a:r>
            <a:r>
              <a:rPr lang="en-US" sz="2400" dirty="0" smtClean="0"/>
              <a:t>half </a:t>
            </a:r>
            <a:r>
              <a:rPr lang="en-US" sz="2400" dirty="0"/>
              <a:t>(47%) of </a:t>
            </a:r>
            <a:r>
              <a:rPr lang="en-US" sz="2400" dirty="0" smtClean="0"/>
              <a:t>children </a:t>
            </a:r>
            <a:r>
              <a:rPr lang="en-US" sz="2400" dirty="0"/>
              <a:t>younger than 5 comprised a minority group in 2008, with 25% being Hispanic/Latino </a:t>
            </a:r>
          </a:p>
          <a:p>
            <a:r>
              <a:rPr lang="en-US" sz="2400" dirty="0" smtClean="0"/>
              <a:t>The </a:t>
            </a:r>
            <a:r>
              <a:rPr lang="en-US" sz="2400" dirty="0"/>
              <a:t>Hispanic/Latino </a:t>
            </a:r>
            <a:r>
              <a:rPr lang="en-US" sz="2400" dirty="0" smtClean="0"/>
              <a:t>population: numerically</a:t>
            </a:r>
            <a:r>
              <a:rPr lang="en-US" sz="2400" dirty="0"/>
              <a:t>, the largest growing </a:t>
            </a:r>
            <a:r>
              <a:rPr lang="en-US" sz="2400" dirty="0" smtClean="0"/>
              <a:t>minority </a:t>
            </a:r>
            <a:r>
              <a:rPr lang="en-US" sz="2400" dirty="0"/>
              <a:t>group in the U.S</a:t>
            </a:r>
            <a:r>
              <a:rPr lang="en-US" sz="2400" dirty="0" smtClean="0"/>
              <a:t>. </a:t>
            </a:r>
            <a:endParaRPr lang="en-US" sz="2400" dirty="0"/>
          </a:p>
          <a:p>
            <a:r>
              <a:rPr lang="en-US" sz="2400" dirty="0" smtClean="0"/>
              <a:t>A </a:t>
            </a:r>
            <a:r>
              <a:rPr lang="en-US" sz="2400" dirty="0"/>
              <a:t>more recent </a:t>
            </a:r>
            <a:r>
              <a:rPr lang="en-US" sz="2400" dirty="0" smtClean="0"/>
              <a:t>investigation: estimated </a:t>
            </a:r>
            <a:r>
              <a:rPr lang="en-US" sz="2400" dirty="0"/>
              <a:t>that the number of people with Hispanic or Latino </a:t>
            </a:r>
            <a:r>
              <a:rPr lang="en-US" sz="2400" dirty="0" smtClean="0"/>
              <a:t>origin </a:t>
            </a:r>
            <a:r>
              <a:rPr lang="en-US" sz="2400" dirty="0"/>
              <a:t>grew by almost 4.8 million between 2010 and 2014. </a:t>
            </a:r>
          </a:p>
        </p:txBody>
      </p:sp>
    </p:spTree>
    <p:extLst>
      <p:ext uri="{BB962C8B-B14F-4D97-AF65-F5344CB8AC3E}">
        <p14:creationId xmlns:p14="http://schemas.microsoft.com/office/powerpoint/2010/main" val="1538741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7334" y="609600"/>
            <a:ext cx="8596668" cy="641230"/>
          </a:xfrm>
        </p:spPr>
        <p:txBody>
          <a:bodyPr/>
          <a:lstStyle/>
          <a:p>
            <a:r>
              <a:rPr lang="en-US" dirty="0" smtClean="0"/>
              <a:t>Bilingualism and ASD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319843"/>
            <a:ext cx="8596668" cy="4721520"/>
          </a:xfrm>
        </p:spPr>
        <p:txBody>
          <a:bodyPr>
            <a:normAutofit/>
          </a:bodyPr>
          <a:lstStyle/>
          <a:p>
            <a:r>
              <a:rPr lang="en-US" sz="2000" dirty="0" smtClean="0"/>
              <a:t>Our </a:t>
            </a:r>
            <a:r>
              <a:rPr lang="en-US" sz="2000" dirty="0"/>
              <a:t>student body becomes progressively more diverse (Yu, 2013), </a:t>
            </a:r>
            <a:endParaRPr lang="en-US" sz="2000" dirty="0" smtClean="0"/>
          </a:p>
          <a:p>
            <a:r>
              <a:rPr lang="en-US" sz="2000" dirty="0" smtClean="0"/>
              <a:t>It’s evidently expected that educators and healthcare providers will encounter bilingual children with disabilities in their caseloads (Lund et. al 2017)</a:t>
            </a:r>
          </a:p>
        </p:txBody>
      </p:sp>
    </p:spTree>
    <p:extLst>
      <p:ext uri="{BB962C8B-B14F-4D97-AF65-F5344CB8AC3E}">
        <p14:creationId xmlns:p14="http://schemas.microsoft.com/office/powerpoint/2010/main" val="14887482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Prevalence of students with ASD who are of Hispanic and Latino origin.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77334" y="1811547"/>
            <a:ext cx="8596668" cy="4229815"/>
          </a:xfrm>
        </p:spPr>
        <p:txBody>
          <a:bodyPr>
            <a:normAutofit/>
          </a:bodyPr>
          <a:lstStyle/>
          <a:p>
            <a:r>
              <a:rPr lang="en-US" dirty="0" smtClean="0"/>
              <a:t>The CDC: 14.6 </a:t>
            </a:r>
            <a:r>
              <a:rPr lang="en-US" dirty="0"/>
              <a:t>out of every 1000 children had </a:t>
            </a:r>
            <a:r>
              <a:rPr lang="en-US" dirty="0" smtClean="0"/>
              <a:t>a diagnosis of ASD </a:t>
            </a:r>
            <a:r>
              <a:rPr lang="en-US" dirty="0"/>
              <a:t>in 2012</a:t>
            </a:r>
            <a:r>
              <a:rPr lang="en-US" dirty="0" smtClean="0"/>
              <a:t>.</a:t>
            </a:r>
          </a:p>
          <a:p>
            <a:r>
              <a:rPr lang="en-US" dirty="0" smtClean="0"/>
              <a:t>Prevalence </a:t>
            </a:r>
            <a:r>
              <a:rPr lang="en-US" dirty="0"/>
              <a:t>of </a:t>
            </a:r>
            <a:r>
              <a:rPr lang="en-US" dirty="0" smtClean="0"/>
              <a:t>Hispanic children </a:t>
            </a:r>
            <a:r>
              <a:rPr lang="en-US" dirty="0"/>
              <a:t>with </a:t>
            </a:r>
            <a:r>
              <a:rPr lang="en-US" dirty="0" smtClean="0"/>
              <a:t>ASD </a:t>
            </a:r>
            <a:r>
              <a:rPr lang="en-US" dirty="0"/>
              <a:t>was estimated to be </a:t>
            </a:r>
            <a:r>
              <a:rPr lang="en-US" dirty="0">
                <a:solidFill>
                  <a:srgbClr val="FF0000"/>
                </a:solidFill>
              </a:rPr>
              <a:t>10.2</a:t>
            </a:r>
            <a:r>
              <a:rPr lang="en-US" dirty="0"/>
              <a:t> out of every </a:t>
            </a:r>
            <a:r>
              <a:rPr lang="en-US" dirty="0">
                <a:solidFill>
                  <a:srgbClr val="FF0000"/>
                </a:solidFill>
              </a:rPr>
              <a:t>1000</a:t>
            </a:r>
            <a:r>
              <a:rPr lang="en-US" dirty="0"/>
              <a:t> </a:t>
            </a:r>
            <a:r>
              <a:rPr lang="en-US" dirty="0" smtClean="0"/>
              <a:t>(</a:t>
            </a:r>
            <a:r>
              <a:rPr lang="en-US" dirty="0"/>
              <a:t>CDC; </a:t>
            </a:r>
            <a:r>
              <a:rPr lang="en-US" dirty="0" err="1"/>
              <a:t>Baio</a:t>
            </a:r>
            <a:r>
              <a:rPr lang="en-US" dirty="0"/>
              <a:t>, 2016)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descriptive </a:t>
            </a:r>
            <a:r>
              <a:rPr lang="en-US" dirty="0" smtClean="0"/>
              <a:t>study</a:t>
            </a:r>
            <a:r>
              <a:rPr lang="en-US" dirty="0"/>
              <a:t>, Jo, et al. (2015) suggested </a:t>
            </a:r>
            <a:r>
              <a:rPr lang="en-US" dirty="0" smtClean="0"/>
              <a:t>that </a:t>
            </a:r>
            <a:r>
              <a:rPr lang="en-US" dirty="0" smtClean="0">
                <a:solidFill>
                  <a:schemeClr val="tx1"/>
                </a:solidFill>
              </a:rPr>
              <a:t>may </a:t>
            </a:r>
            <a:r>
              <a:rPr lang="en-US" dirty="0">
                <a:solidFill>
                  <a:schemeClr val="tx1"/>
                </a:solidFill>
              </a:rPr>
              <a:t>be </a:t>
            </a:r>
            <a:r>
              <a:rPr lang="en-US" dirty="0">
                <a:solidFill>
                  <a:srgbClr val="FF0000"/>
                </a:solidFill>
              </a:rPr>
              <a:t>under-identified for autism as a result of differences in culture and limited access to services</a:t>
            </a:r>
            <a:r>
              <a:rPr lang="en-US" dirty="0" smtClean="0"/>
              <a:t> </a:t>
            </a:r>
            <a:r>
              <a:rPr lang="en-US" dirty="0"/>
              <a:t>Hispanic children in the United States whose home language </a:t>
            </a:r>
            <a:r>
              <a:rPr lang="en-US" dirty="0" smtClean="0"/>
              <a:t>was </a:t>
            </a:r>
            <a:r>
              <a:rPr lang="en-US" dirty="0"/>
              <a:t>not </a:t>
            </a:r>
            <a:r>
              <a:rPr lang="en-US" dirty="0" smtClean="0"/>
              <a:t>English.</a:t>
            </a:r>
          </a:p>
          <a:p>
            <a:r>
              <a:rPr lang="en-US" dirty="0" smtClean="0"/>
              <a:t> </a:t>
            </a:r>
            <a:r>
              <a:rPr lang="en-US" dirty="0"/>
              <a:t>Therefore, the prevalence of Hispanic children with autism may be higher than </a:t>
            </a:r>
            <a:r>
              <a:rPr lang="en-US" dirty="0" smtClean="0"/>
              <a:t>reported </a:t>
            </a:r>
            <a:r>
              <a:rPr lang="en-US" dirty="0"/>
              <a:t>by existing investigations</a:t>
            </a:r>
          </a:p>
        </p:txBody>
      </p:sp>
    </p:spTree>
    <p:extLst>
      <p:ext uri="{BB962C8B-B14F-4D97-AF65-F5344CB8AC3E}">
        <p14:creationId xmlns:p14="http://schemas.microsoft.com/office/powerpoint/2010/main" val="845406379"/>
      </p:ext>
    </p:extLst>
  </p:cSld>
  <p:clrMapOvr>
    <a:masterClrMapping/>
  </p:clrMapOvr>
</p:sld>
</file>

<file path=ppt/theme/theme1.xml><?xml version="1.0" encoding="utf-8"?>
<a:theme xmlns:a="http://schemas.openxmlformats.org/drawingml/2006/main" name="Facet">
  <a:themeElements>
    <a:clrScheme name="Facet">
      <a:dk1>
        <a:sysClr val="windowText" lastClr="000000"/>
      </a:dk1>
      <a:lt1>
        <a:sysClr val="window" lastClr="FFFFFF"/>
      </a:lt1>
      <a:dk2>
        <a:srgbClr val="2C3C43"/>
      </a:dk2>
      <a:lt2>
        <a:srgbClr val="EBEBEB"/>
      </a:lt2>
      <a:accent1>
        <a:srgbClr val="90C226"/>
      </a:accent1>
      <a:accent2>
        <a:srgbClr val="54A021"/>
      </a:accent2>
      <a:accent3>
        <a:srgbClr val="E6B91E"/>
      </a:accent3>
      <a:accent4>
        <a:srgbClr val="E76618"/>
      </a:accent4>
      <a:accent5>
        <a:srgbClr val="C42F1A"/>
      </a:accent5>
      <a:accent6>
        <a:srgbClr val="918655"/>
      </a:accent6>
      <a:hlink>
        <a:srgbClr val="99CA3C"/>
      </a:hlink>
      <a:folHlink>
        <a:srgbClr val="B9D181"/>
      </a:folHlink>
    </a:clrScheme>
    <a:fontScheme name="Facet">
      <a:majorFont>
        <a:latin typeface="Trebuchet MS" panose="020B0603020202020204"/>
        <a:ea typeface=""/>
        <a:cs typeface=""/>
        <a:font script="Jpan" typeface="メイリオ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 panose="020B0603020202020204"/>
        <a:ea typeface=""/>
        <a:cs typeface=""/>
        <a:font script="Jpan" typeface="メイリオ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Face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lumMod val="110000"/>
              </a:schemeClr>
            </a:gs>
            <a:gs pos="88000">
              <a:schemeClr val="phClr">
                <a:tint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lumMod val="100000"/>
              </a:schemeClr>
            </a:gs>
            <a:gs pos="78000">
              <a:schemeClr val="phClr">
                <a:shade val="94000"/>
                <a:lumMod val="94000"/>
              </a:schemeClr>
            </a:gs>
          </a:gsLst>
          <a:lin ang="5400000" scaled="0"/>
        </a:gradFill>
      </a:fillStyleLst>
      <a:lnStyleLst>
        <a:ln w="12700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04000"/>
              </a:schemeClr>
            </a:gs>
            <a:gs pos="94000">
              <a:schemeClr val="phClr">
                <a:shade val="96000"/>
                <a:lumMod val="82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94000"/>
                <a:lumMod val="96000"/>
              </a:schemeClr>
            </a:gs>
          </a:gsLst>
          <a:path path="circle">
            <a:fillToRect l="50000" t="50000" r="100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Facet" id="{C0C680CD-088A-49FC-A102-D699147F32B2}" vid="{CFBC31BA-B70F-4F30-BCAA-4F3011E16C4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Facet</Template>
  <TotalTime>726</TotalTime>
  <Words>1552</Words>
  <Application>Microsoft Office PowerPoint</Application>
  <PresentationFormat>Widescreen</PresentationFormat>
  <Paragraphs>125</Paragraphs>
  <Slides>29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29</vt:i4>
      </vt:variant>
    </vt:vector>
  </HeadingPairs>
  <TitlesOfParts>
    <vt:vector size="33" baseType="lpstr">
      <vt:lpstr>Arial</vt:lpstr>
      <vt:lpstr>Trebuchet MS</vt:lpstr>
      <vt:lpstr>Wingdings 3</vt:lpstr>
      <vt:lpstr>Facet</vt:lpstr>
      <vt:lpstr>Bilingualism and Autism Spectrum Disorders</vt:lpstr>
      <vt:lpstr>Bilingualism</vt:lpstr>
      <vt:lpstr>More than 50% of the world is bilingual. </vt:lpstr>
      <vt:lpstr>Language Other Than English Spoken in the United States  </vt:lpstr>
      <vt:lpstr>In the US schools….</vt:lpstr>
      <vt:lpstr>In the US schools by 2030…</vt:lpstr>
      <vt:lpstr>Hispanic/Latino children population in the US </vt:lpstr>
      <vt:lpstr>Bilingualism and ASD </vt:lpstr>
      <vt:lpstr>Prevalence of students with ASD who are of Hispanic and Latino origin. </vt:lpstr>
      <vt:lpstr>Bilingualism and ASD…concerns..</vt:lpstr>
      <vt:lpstr>PowerPoint Presentation</vt:lpstr>
      <vt:lpstr>Survey of Bilingualism in Autism Spectrum Disorders by Kay Raining-Bird et al (2012)</vt:lpstr>
      <vt:lpstr>The Impact of Bilingual Environments on Language Development in Children with Autism Spectrum Disorders by  Hambly and Fombonne (2012) </vt:lpstr>
      <vt:lpstr>PowerPoint Presentation</vt:lpstr>
      <vt:lpstr>Brief Report: An Exploratory Study of Lexical Skills in Bilingual Children with Autism Spectrum Disorder by Peterson et al. (2012)</vt:lpstr>
      <vt:lpstr>PowerPoint Presentation</vt:lpstr>
      <vt:lpstr>Comparing Early Language Development in Monolingual- and Bilingual- Exposed Young Children with Autism Spectrum Disorders by Ohashi et al. (2012) </vt:lpstr>
      <vt:lpstr>Language Differences Between Monolingual English and Bilingual English-Spanish Young Children With Autism Spectrum Disorders by Valicenti-McDermott et al. (2013) </vt:lpstr>
      <vt:lpstr>PowerPoint Presentation</vt:lpstr>
      <vt:lpstr>PowerPoint Presentation</vt:lpstr>
      <vt:lpstr>Factors influencing bilingual expressive vocabulary size in children with ASD by Hambly and Fombonne (2014) </vt:lpstr>
      <vt:lpstr>PowerPoint Presentation</vt:lpstr>
      <vt:lpstr>Communicative Development in Bilingually Exposed Chinese Children With Autism Spectrum Disorders by Reetzke et al (2015)</vt:lpstr>
      <vt:lpstr>PowerPoint Presentation</vt:lpstr>
      <vt:lpstr>Experiences of Parents </vt:lpstr>
      <vt:lpstr>For bilingual families</vt:lpstr>
      <vt:lpstr>Our current study</vt:lpstr>
      <vt:lpstr>Goal for number of participants</vt:lpstr>
      <vt:lpstr>Both groups will receive the  - Battelle Developmental Inventory 2nd edition (BDI-2)English OR Spanish -Childhood Autism Rating Scale-Second Edition (CARS-2)  Standardized and normed referenced language tests that are available in both English and Spanish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Bilingualism and Autism Spectrum Disorders</dc:title>
  <dc:creator>Stella</dc:creator>
  <cp:lastModifiedBy>Stella</cp:lastModifiedBy>
  <cp:revision>48</cp:revision>
  <dcterms:created xsi:type="dcterms:W3CDTF">2017-12-04T15:05:50Z</dcterms:created>
  <dcterms:modified xsi:type="dcterms:W3CDTF">2018-12-07T11:03:37Z</dcterms:modified>
</cp:coreProperties>
</file>